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charts/chart10.xml" ContentType="application/vnd.openxmlformats-officedocument.drawingml.chart+xml"/>
  <Override PartName="/ppt/charts/chart11.xml" ContentType="application/vnd.openxmlformats-officedocument.drawingml.chart+xml"/>
  <Override PartName="/ppt/charts/chart12.xml" ContentType="application/vnd.openxmlformats-officedocument.drawingml.chart+xml"/>
  <Override PartName="/ppt/charts/chart13.xml" ContentType="application/vnd.openxmlformats-officedocument.drawingml.chart+xml"/>
  <Override PartName="/ppt/charts/chart14.xml" ContentType="application/vnd.openxmlformats-officedocument.drawingml.chart+xml"/>
  <Override PartName="/ppt/charts/chart15.xml" ContentType="application/vnd.openxmlformats-officedocument.drawingml.chart+xml"/>
  <Override PartName="/ppt/charts/chart16.xml" ContentType="application/vnd.openxmlformats-officedocument.drawingml.chart+xml"/>
  <Override PartName="/ppt/charts/chart17.xml" ContentType="application/vnd.openxmlformats-officedocument.drawingml.chart+xml"/>
  <Override PartName="/ppt/charts/chart18.xml" ContentType="application/vnd.openxmlformats-officedocument.drawingml.chart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rts/style1.xml" ContentType="application/vnd.ms-office.chartstyle+xml"/>
  <Override PartName="/ppt/charts/colors1.xml" ContentType="application/vnd.ms-office.chartcolorstyle+xml"/>
  <Override PartName="/ppt/charts/style2.xml" ContentType="application/vnd.ms-office.chartstyle+xml"/>
  <Override PartName="/ppt/charts/colors2.xml" ContentType="application/vnd.ms-office.chartcolorstyle+xml"/>
  <Override PartName="/ppt/charts/style3.xml" ContentType="application/vnd.ms-office.chartstyle+xml"/>
  <Override PartName="/ppt/charts/colors3.xml" ContentType="application/vnd.ms-office.chartcolorstyle+xml"/>
  <Override PartName="/ppt/charts/style4.xml" ContentType="application/vnd.ms-office.chartstyle+xml"/>
  <Override PartName="/ppt/charts/colors4.xml" ContentType="application/vnd.ms-office.chartcolorstyle+xml"/>
  <Override PartName="/ppt/charts/style5.xml" ContentType="application/vnd.ms-office.chartstyle+xml"/>
  <Override PartName="/ppt/charts/colors5.xml" ContentType="application/vnd.ms-office.chartcolorstyle+xml"/>
  <Override PartName="/ppt/charts/style6.xml" ContentType="application/vnd.ms-office.chartstyle+xml"/>
  <Override PartName="/ppt/charts/colors6.xml" ContentType="application/vnd.ms-office.chartcolorstyle+xml"/>
  <Override PartName="/ppt/charts/style7.xml" ContentType="application/vnd.ms-office.chartstyle+xml"/>
  <Override PartName="/ppt/charts/colors7.xml" ContentType="application/vnd.ms-office.chartcolorstyl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0"/>
  </p:notesMasterIdLst>
  <p:sldIdLst>
    <p:sldId id="316" r:id="rId2"/>
    <p:sldId id="317" r:id="rId3"/>
    <p:sldId id="326" r:id="rId4"/>
    <p:sldId id="327" r:id="rId5"/>
    <p:sldId id="328" r:id="rId6"/>
    <p:sldId id="320" r:id="rId7"/>
    <p:sldId id="321" r:id="rId8"/>
    <p:sldId id="334" r:id="rId9"/>
    <p:sldId id="329" r:id="rId10"/>
    <p:sldId id="330" r:id="rId11"/>
    <p:sldId id="299" r:id="rId12"/>
    <p:sldId id="335" r:id="rId13"/>
    <p:sldId id="303" r:id="rId14"/>
    <p:sldId id="304" r:id="rId15"/>
    <p:sldId id="305" r:id="rId16"/>
    <p:sldId id="313" r:id="rId17"/>
    <p:sldId id="314" r:id="rId18"/>
    <p:sldId id="310" r:id="rId19"/>
    <p:sldId id="311" r:id="rId20"/>
    <p:sldId id="312" r:id="rId21"/>
    <p:sldId id="336" r:id="rId22"/>
    <p:sldId id="306" r:id="rId23"/>
    <p:sldId id="322" r:id="rId24"/>
    <p:sldId id="338" r:id="rId25"/>
    <p:sldId id="337" r:id="rId26"/>
    <p:sldId id="324" r:id="rId27"/>
    <p:sldId id="297" r:id="rId28"/>
    <p:sldId id="308" r:id="rId29"/>
  </p:sldIdLst>
  <p:sldSz cx="12192000" cy="6858000"/>
  <p:notesSz cx="6858000" cy="9144000"/>
  <p:embeddedFontLst>
    <p:embeddedFont>
      <p:font typeface="KoPubWorld돋움체 Light" panose="00000300000000000000" pitchFamily="2" charset="-127"/>
      <p:regular r:id="rId31"/>
    </p:embeddedFont>
    <p:embeddedFont>
      <p:font typeface="Cambria Math" panose="02040503050406030204" pitchFamily="18" charset="0"/>
      <p:regular r:id="rId32"/>
    </p:embeddedFont>
    <p:embeddedFont>
      <p:font typeface="맑은 고딕" panose="020B0503020000020004" pitchFamily="50" charset="-127"/>
      <p:regular r:id="rId33"/>
      <p:bold r:id="rId34"/>
    </p:embeddedFont>
    <p:embeddedFont>
      <p:font typeface="KoPubWorld돋움체 Bold" panose="00000800000000000000" pitchFamily="2" charset="-127"/>
      <p:bold r:id="rId35"/>
    </p:embeddedFont>
    <p:embeddedFont>
      <p:font typeface="KoPubWorld돋움체 Medium" panose="00000600000000000000" pitchFamily="2" charset="-127"/>
      <p:regular r:id="rId3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Q" initials="Q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0101"/>
    <a:srgbClr val="A60014"/>
    <a:srgbClr val="A60016"/>
    <a:srgbClr val="9E331B"/>
    <a:srgbClr val="D8E0E6"/>
    <a:srgbClr val="89371D"/>
    <a:srgbClr val="F7F7F7"/>
    <a:srgbClr val="595959"/>
    <a:srgbClr val="F0F0F0"/>
    <a:srgbClr val="F0E7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581" autoAdjust="0"/>
    <p:restoredTop sz="88300" autoAdjust="0"/>
  </p:normalViewPr>
  <p:slideViewPr>
    <p:cSldViewPr snapToGrid="0">
      <p:cViewPr varScale="1">
        <p:scale>
          <a:sx n="116" d="100"/>
          <a:sy n="116" d="100"/>
        </p:scale>
        <p:origin x="-528" y="-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Style" Target="style1.xml"/><Relationship Id="rId2" Type="http://schemas.microsoft.com/office/2011/relationships/chartColorStyle" Target="colors1.xml"/><Relationship Id="rId1" Type="http://schemas.openxmlformats.org/officeDocument/2006/relationships/oleObject" Target="file:///C:\Users\Q\Documents\&#52852;&#52852;&#50724;&#53665;%20&#48155;&#51008;%20&#54028;&#51068;\&#47749;&#46041;&#44600;%20&#54200;&#51032;&#51216;%20&#47588;&#52636;&#44552;&#50529;.xlsx" TargetMode="External"/></Relationships>
</file>

<file path=ppt/charts/_rels/chart10.xml.rels><?xml version="1.0" encoding="UTF-8" standalone="yes"?>
<Relationships xmlns="http://schemas.openxmlformats.org/package/2006/relationships"><Relationship Id="rId1" Type="http://schemas.openxmlformats.org/officeDocument/2006/relationships/oleObject" Target="file:///D:\&#44536;&#47000;&#54532;&#50857;\&#49324;&#45817;3.csv" TargetMode="External"/></Relationships>
</file>

<file path=ppt/charts/_rels/chart11.xml.rels><?xml version="1.0" encoding="UTF-8" standalone="yes"?>
<Relationships xmlns="http://schemas.openxmlformats.org/package/2006/relationships"><Relationship Id="rId1" Type="http://schemas.openxmlformats.org/officeDocument/2006/relationships/oleObject" Target="file:///D:\&#44536;&#47000;&#54532;&#50857;\&#49324;&#45817;3.csv" TargetMode="External"/></Relationships>
</file>

<file path=ppt/charts/_rels/chart12.xml.rels><?xml version="1.0" encoding="UTF-8" standalone="yes"?>
<Relationships xmlns="http://schemas.openxmlformats.org/package/2006/relationships"><Relationship Id="rId1" Type="http://schemas.openxmlformats.org/officeDocument/2006/relationships/oleObject" Target="file:///D:\&#47560;&#52380;&#49884;&#51109;2.csv" TargetMode="External"/></Relationships>
</file>

<file path=ppt/charts/_rels/chart13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Q\Documents\&#52852;&#52852;&#50724;&#53665;%20&#48155;&#51008;%20&#54028;&#51068;\&#48372;&#44256;&#49436;&#50857;.xlsx" TargetMode="External"/></Relationships>
</file>

<file path=ppt/charts/_rels/chart14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Q\Documents\&#52852;&#52852;&#50724;&#53665;%20&#48155;&#51008;%20&#54028;&#51068;\&#48372;&#44256;&#49436;&#50857;.xlsx" TargetMode="External"/></Relationships>
</file>

<file path=ppt/charts/_rels/chart15.xml.rels><?xml version="1.0" encoding="UTF-8" standalone="yes"?>
<Relationships xmlns="http://schemas.openxmlformats.org/package/2006/relationships"><Relationship Id="rId1" Type="http://schemas.openxmlformats.org/officeDocument/2006/relationships/oleObject" Target="&#53685;&#54633;%20&#47928;&#49436;1" TargetMode="External"/></Relationships>
</file>

<file path=ppt/charts/_rels/chart16.xml.rels><?xml version="1.0" encoding="UTF-8" standalone="yes"?>
<Relationships xmlns="http://schemas.openxmlformats.org/package/2006/relationships"><Relationship Id="rId1" Type="http://schemas.openxmlformats.org/officeDocument/2006/relationships/oleObject" Target="&#53685;&#54633;%20&#47928;&#49436;1" TargetMode="External"/></Relationships>
</file>

<file path=ppt/charts/_rels/chart17.xml.rels><?xml version="1.0" encoding="UTF-8" standalone="yes"?>
<Relationships xmlns="http://schemas.openxmlformats.org/package/2006/relationships"><Relationship Id="rId1" Type="http://schemas.openxmlformats.org/officeDocument/2006/relationships/oleObject" Target="file:///D:\&#51648;&#46020;\aaa.csv" TargetMode="External"/></Relationships>
</file>

<file path=ppt/charts/_rels/chart18.xml.rels><?xml version="1.0" encoding="UTF-8" standalone="yes"?>
<Relationships xmlns="http://schemas.openxmlformats.org/package/2006/relationships"><Relationship Id="rId1" Type="http://schemas.openxmlformats.org/officeDocument/2006/relationships/oleObject" Target="file:///D:\&#51648;&#46020;\Nosales_dong.csv" TargetMode="External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Style" Target="style2.xml"/><Relationship Id="rId2" Type="http://schemas.microsoft.com/office/2011/relationships/chartColorStyle" Target="colors2.xml"/><Relationship Id="rId1" Type="http://schemas.openxmlformats.org/officeDocument/2006/relationships/oleObject" Target="file:///C:\Users\Q\Documents\&#52852;&#52852;&#50724;&#53665;%20&#48155;&#51008;%20&#54028;&#51068;\&#54364;.xlsx" TargetMode="External"/></Relationships>
</file>

<file path=ppt/charts/_rels/chart3.xml.rels><?xml version="1.0" encoding="UTF-8" standalone="yes"?>
<Relationships xmlns="http://schemas.openxmlformats.org/package/2006/relationships"><Relationship Id="rId3" Type="http://schemas.microsoft.com/office/2011/relationships/chartStyle" Target="style3.xml"/><Relationship Id="rId2" Type="http://schemas.microsoft.com/office/2011/relationships/chartColorStyle" Target="colors3.xml"/><Relationship Id="rId1" Type="http://schemas.openxmlformats.org/officeDocument/2006/relationships/oleObject" Target="file:///C:\Users\Q\Documents\&#52852;&#52852;&#50724;&#53665;%20&#48155;&#51008;%20&#54028;&#51068;\&#54364;.xlsx" TargetMode="External"/></Relationships>
</file>

<file path=ppt/charts/_rels/chart4.xml.rels><?xml version="1.0" encoding="UTF-8" standalone="yes"?>
<Relationships xmlns="http://schemas.openxmlformats.org/package/2006/relationships"><Relationship Id="rId3" Type="http://schemas.microsoft.com/office/2011/relationships/chartStyle" Target="style4.xml"/><Relationship Id="rId2" Type="http://schemas.microsoft.com/office/2011/relationships/chartColorStyle" Target="colors4.xml"/><Relationship Id="rId1" Type="http://schemas.openxmlformats.org/officeDocument/2006/relationships/oleObject" Target="file:///C:\Users\Q\Documents\&#52852;&#52852;&#50724;&#53665;%20&#48155;&#51008;%20&#54028;&#51068;\&#54364;.xlsx" TargetMode="External"/></Relationships>
</file>

<file path=ppt/charts/_rels/chart5.xml.rels><?xml version="1.0" encoding="UTF-8" standalone="yes"?>
<Relationships xmlns="http://schemas.openxmlformats.org/package/2006/relationships"><Relationship Id="rId3" Type="http://schemas.microsoft.com/office/2011/relationships/chartStyle" Target="style5.xml"/><Relationship Id="rId2" Type="http://schemas.microsoft.com/office/2011/relationships/chartColorStyle" Target="colors5.xml"/><Relationship Id="rId1" Type="http://schemas.openxmlformats.org/officeDocument/2006/relationships/oleObject" Target="file:///C:\Users\Q\Documents\&#52852;&#52852;&#50724;&#53665;%20&#48155;&#51008;%20&#54028;&#51068;\&#54364;.xlsx" TargetMode="External"/></Relationships>
</file>

<file path=ppt/charts/_rels/chart6.xml.rels><?xml version="1.0" encoding="UTF-8" standalone="yes"?>
<Relationships xmlns="http://schemas.openxmlformats.org/package/2006/relationships"><Relationship Id="rId3" Type="http://schemas.microsoft.com/office/2011/relationships/chartStyle" Target="style6.xml"/><Relationship Id="rId2" Type="http://schemas.microsoft.com/office/2011/relationships/chartColorStyle" Target="colors6.xml"/><Relationship Id="rId1" Type="http://schemas.openxmlformats.org/officeDocument/2006/relationships/oleObject" Target="file:///C:\Users\Q\Documents\&#52852;&#52852;&#50724;&#53665;%20&#48155;&#51008;%20&#54028;&#51068;\&#54364;.xlsx" TargetMode="External"/></Relationships>
</file>

<file path=ppt/charts/_rels/chart7.xml.rels><?xml version="1.0" encoding="UTF-8" standalone="yes"?>
<Relationships xmlns="http://schemas.openxmlformats.org/package/2006/relationships"><Relationship Id="rId3" Type="http://schemas.microsoft.com/office/2011/relationships/chartStyle" Target="style7.xml"/><Relationship Id="rId2" Type="http://schemas.microsoft.com/office/2011/relationships/chartColorStyle" Target="colors7.xml"/><Relationship Id="rId1" Type="http://schemas.openxmlformats.org/officeDocument/2006/relationships/oleObject" Target="file:///C:\Users\Q\Documents\&#52852;&#52852;&#50724;&#53665;%20&#48155;&#51008;%20&#54028;&#51068;\&#54364;.xlsx" TargetMode="External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oleObject" Target="file:///D:\&#44536;&#47000;&#54532;&#50857;\&#53580;&#54756;&#46976;&#47196;4.csv" TargetMode="External"/></Relationships>
</file>

<file path=ppt/charts/_rels/chart9.xml.rels><?xml version="1.0" encoding="UTF-8" standalone="yes"?>
<Relationships xmlns="http://schemas.openxmlformats.org/package/2006/relationships"><Relationship Id="rId1" Type="http://schemas.openxmlformats.org/officeDocument/2006/relationships/oleObject" Target="file:///D:\&#44536;&#47000;&#54532;&#50857;\&#53580;&#54756;&#46976;&#47196;4.csv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pPr>
            <a:r>
              <a:rPr lang="ko-KR"/>
              <a:t>명동길 상권 편의점의</a:t>
            </a:r>
            <a:r>
              <a:rPr lang="en-US"/>
              <a:t> </a:t>
            </a:r>
            <a:r>
              <a:rPr lang="ko-KR"/>
              <a:t>총매출액</a:t>
            </a: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v>매출액</c:v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Sheet1!$B$3:$F$3</c:f>
              <c:numCache>
                <c:formatCode>General</c:formatCode>
                <c:ptCount val="5"/>
                <c:pt idx="0">
                  <c:v>2015</c:v>
                </c:pt>
                <c:pt idx="1">
                  <c:v>2016</c:v>
                </c:pt>
                <c:pt idx="2">
                  <c:v>2017</c:v>
                </c:pt>
                <c:pt idx="3">
                  <c:v>2018</c:v>
                </c:pt>
                <c:pt idx="4">
                  <c:v>2019</c:v>
                </c:pt>
              </c:numCache>
            </c:numRef>
          </c:cat>
          <c:val>
            <c:numRef>
              <c:f>Sheet1!$B$2:$F$2</c:f>
              <c:numCache>
                <c:formatCode>_(* #,##0_);_(* \(#,##0\);_(* "-"_);_(@_)</c:formatCode>
                <c:ptCount val="5"/>
                <c:pt idx="0">
                  <c:v>339775654</c:v>
                </c:pt>
                <c:pt idx="1">
                  <c:v>275000001</c:v>
                </c:pt>
                <c:pt idx="2">
                  <c:v>340431763</c:v>
                </c:pt>
                <c:pt idx="3">
                  <c:v>440609914.30000001</c:v>
                </c:pt>
                <c:pt idx="4">
                  <c:v>435739503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0E12-429F-B2CE-69E58257915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22076672"/>
        <c:axId val="82407360"/>
      </c:lineChart>
      <c:catAx>
        <c:axId val="1220766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82407360"/>
        <c:crosses val="autoZero"/>
        <c:auto val="1"/>
        <c:lblAlgn val="ctr"/>
        <c:lblOffset val="100"/>
        <c:noMultiLvlLbl val="0"/>
      </c:catAx>
      <c:valAx>
        <c:axId val="82407360"/>
        <c:scaling>
          <c:orientation val="minMax"/>
          <c:min val="100000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_(* #,##0_);_(* \(#,##0\);_(* &quot;-&quot;_);_(@_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22076672"/>
        <c:crosses val="autoZero"/>
        <c:crossBetween val="between"/>
        <c:majorUnit val="100000000"/>
      </c:valAx>
      <c:spPr>
        <a:noFill/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dk1"/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solidFill>
      <a:schemeClr val="lt1"/>
    </a:solidFill>
    <a:ln w="12700" cap="flat" cmpd="sng" algn="ctr">
      <a:solidFill>
        <a:schemeClr val="accent6"/>
      </a:solidFill>
      <a:prstDash val="solid"/>
      <a:miter lim="800000"/>
    </a:ln>
    <a:effectLst/>
  </c:spPr>
  <c:txPr>
    <a:bodyPr/>
    <a:lstStyle/>
    <a:p>
      <a:pPr>
        <a:defRPr>
          <a:solidFill>
            <a:schemeClr val="dk1"/>
          </a:solidFill>
          <a:latin typeface="+mn-lt"/>
          <a:ea typeface="+mn-ea"/>
          <a:cs typeface="+mn-cs"/>
        </a:defRPr>
      </a:pPr>
      <a:endParaRPr lang="ko-KR"/>
    </a:p>
  </c:txPr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96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pPr>
            <a:r>
              <a:rPr lang="ko-KR"/>
              <a:t>사당 상권의 </a:t>
            </a:r>
            <a:r>
              <a:rPr lang="en-US"/>
              <a:t>2019</a:t>
            </a:r>
            <a:r>
              <a:rPr lang="ko-KR"/>
              <a:t>년 </a:t>
            </a:r>
            <a:r>
              <a:rPr lang="en-US"/>
              <a:t>2</a:t>
            </a:r>
            <a:r>
              <a:rPr lang="ko-KR"/>
              <a:t>분기 이후</a:t>
            </a:r>
            <a:r>
              <a:rPr lang="en-US"/>
              <a:t> </a:t>
            </a:r>
            <a:r>
              <a:rPr lang="ko-KR"/>
              <a:t>임대료 예측</a:t>
            </a:r>
            <a:r>
              <a:rPr lang="en-US"/>
              <a:t>(</a:t>
            </a:r>
            <a:r>
              <a:rPr lang="ko-KR"/>
              <a:t>천원</a:t>
            </a:r>
            <a:r>
              <a:rPr lang="en-US"/>
              <a:t>/m2)</a:t>
            </a:r>
            <a:endParaRPr lang="ko-KR"/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사당3!$B$1</c:f>
              <c:strCache>
                <c:ptCount val="1"/>
                <c:pt idx="0">
                  <c:v>통계 임대료</c:v>
                </c:pt>
              </c:strCache>
            </c:strRef>
          </c:tx>
          <c:spPr>
            <a:ln w="28575" cap="rnd">
              <a:solidFill>
                <a:srgbClr val="4E4E4E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4E4E4E"/>
              </a:solidFill>
              <a:ln w="9525">
                <a:solidFill>
                  <a:srgbClr val="4E4E4E"/>
                </a:solidFill>
              </a:ln>
              <a:effectLst/>
            </c:spPr>
          </c:marker>
          <c:cat>
            <c:strRef>
              <c:f>사당3!$A$2:$A$22</c:f>
              <c:strCache>
                <c:ptCount val="21"/>
                <c:pt idx="0">
                  <c:v>2015_1</c:v>
                </c:pt>
                <c:pt idx="1">
                  <c:v>2015_2</c:v>
                </c:pt>
                <c:pt idx="2">
                  <c:v>2015_3</c:v>
                </c:pt>
                <c:pt idx="3">
                  <c:v>2015_4</c:v>
                </c:pt>
                <c:pt idx="4">
                  <c:v>2016_1</c:v>
                </c:pt>
                <c:pt idx="5">
                  <c:v>2016_2</c:v>
                </c:pt>
                <c:pt idx="6">
                  <c:v>2016_3</c:v>
                </c:pt>
                <c:pt idx="7">
                  <c:v>2016_4</c:v>
                </c:pt>
                <c:pt idx="8">
                  <c:v>2017_1</c:v>
                </c:pt>
                <c:pt idx="9">
                  <c:v>2017_2</c:v>
                </c:pt>
                <c:pt idx="10">
                  <c:v>2017_3</c:v>
                </c:pt>
                <c:pt idx="11">
                  <c:v>2017_4</c:v>
                </c:pt>
                <c:pt idx="12">
                  <c:v>2018_1</c:v>
                </c:pt>
                <c:pt idx="13">
                  <c:v>2018_2</c:v>
                </c:pt>
                <c:pt idx="14">
                  <c:v>2018_3</c:v>
                </c:pt>
                <c:pt idx="15">
                  <c:v>2018_4</c:v>
                </c:pt>
                <c:pt idx="16">
                  <c:v>2019_1</c:v>
                </c:pt>
                <c:pt idx="17">
                  <c:v>2019_2</c:v>
                </c:pt>
                <c:pt idx="18">
                  <c:v>2019_3</c:v>
                </c:pt>
                <c:pt idx="19">
                  <c:v>2019_4</c:v>
                </c:pt>
                <c:pt idx="20">
                  <c:v>2020_1</c:v>
                </c:pt>
              </c:strCache>
            </c:strRef>
          </c:cat>
          <c:val>
            <c:numRef>
              <c:f>사당3!$B$2:$B$22</c:f>
              <c:numCache>
                <c:formatCode>General</c:formatCode>
                <c:ptCount val="21"/>
                <c:pt idx="0">
                  <c:v>53.6</c:v>
                </c:pt>
                <c:pt idx="1">
                  <c:v>53.6</c:v>
                </c:pt>
                <c:pt idx="2">
                  <c:v>53.6</c:v>
                </c:pt>
                <c:pt idx="3">
                  <c:v>53.8</c:v>
                </c:pt>
                <c:pt idx="4">
                  <c:v>53.9</c:v>
                </c:pt>
                <c:pt idx="5">
                  <c:v>54</c:v>
                </c:pt>
                <c:pt idx="6">
                  <c:v>54</c:v>
                </c:pt>
                <c:pt idx="7">
                  <c:v>54</c:v>
                </c:pt>
                <c:pt idx="8">
                  <c:v>58</c:v>
                </c:pt>
                <c:pt idx="9">
                  <c:v>58.7</c:v>
                </c:pt>
                <c:pt idx="10">
                  <c:v>58.8</c:v>
                </c:pt>
                <c:pt idx="11">
                  <c:v>60.7</c:v>
                </c:pt>
                <c:pt idx="12">
                  <c:v>60.7</c:v>
                </c:pt>
                <c:pt idx="13">
                  <c:v>59.8</c:v>
                </c:pt>
                <c:pt idx="14">
                  <c:v>58.9</c:v>
                </c:pt>
                <c:pt idx="15">
                  <c:v>58.7</c:v>
                </c:pt>
                <c:pt idx="16">
                  <c:v>55.5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8A59-4139-B6E2-688111F8A9DC}"/>
            </c:ext>
          </c:extLst>
        </c:ser>
        <c:ser>
          <c:idx val="1"/>
          <c:order val="1"/>
          <c:tx>
            <c:strRef>
              <c:f>사당3!$C$1</c:f>
              <c:strCache>
                <c:ptCount val="1"/>
                <c:pt idx="0">
                  <c:v>딥러닝_임대료</c:v>
                </c:pt>
              </c:strCache>
            </c:strRef>
          </c:tx>
          <c:spPr>
            <a:ln w="28575" cap="rnd">
              <a:solidFill>
                <a:srgbClr val="A6001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A60014"/>
              </a:solidFill>
              <a:ln w="9525">
                <a:solidFill>
                  <a:srgbClr val="A60014"/>
                </a:solidFill>
              </a:ln>
              <a:effectLst/>
            </c:spPr>
          </c:marker>
          <c:cat>
            <c:strRef>
              <c:f>사당3!$A$2:$A$22</c:f>
              <c:strCache>
                <c:ptCount val="21"/>
                <c:pt idx="0">
                  <c:v>2015_1</c:v>
                </c:pt>
                <c:pt idx="1">
                  <c:v>2015_2</c:v>
                </c:pt>
                <c:pt idx="2">
                  <c:v>2015_3</c:v>
                </c:pt>
                <c:pt idx="3">
                  <c:v>2015_4</c:v>
                </c:pt>
                <c:pt idx="4">
                  <c:v>2016_1</c:v>
                </c:pt>
                <c:pt idx="5">
                  <c:v>2016_2</c:v>
                </c:pt>
                <c:pt idx="6">
                  <c:v>2016_3</c:v>
                </c:pt>
                <c:pt idx="7">
                  <c:v>2016_4</c:v>
                </c:pt>
                <c:pt idx="8">
                  <c:v>2017_1</c:v>
                </c:pt>
                <c:pt idx="9">
                  <c:v>2017_2</c:v>
                </c:pt>
                <c:pt idx="10">
                  <c:v>2017_3</c:v>
                </c:pt>
                <c:pt idx="11">
                  <c:v>2017_4</c:v>
                </c:pt>
                <c:pt idx="12">
                  <c:v>2018_1</c:v>
                </c:pt>
                <c:pt idx="13">
                  <c:v>2018_2</c:v>
                </c:pt>
                <c:pt idx="14">
                  <c:v>2018_3</c:v>
                </c:pt>
                <c:pt idx="15">
                  <c:v>2018_4</c:v>
                </c:pt>
                <c:pt idx="16">
                  <c:v>2019_1</c:v>
                </c:pt>
                <c:pt idx="17">
                  <c:v>2019_2</c:v>
                </c:pt>
                <c:pt idx="18">
                  <c:v>2019_3</c:v>
                </c:pt>
                <c:pt idx="19">
                  <c:v>2019_4</c:v>
                </c:pt>
                <c:pt idx="20">
                  <c:v>2020_1</c:v>
                </c:pt>
              </c:strCache>
            </c:strRef>
          </c:cat>
          <c:val>
            <c:numRef>
              <c:f>사당3!$C$2:$C$22</c:f>
              <c:numCache>
                <c:formatCode>General</c:formatCode>
                <c:ptCount val="21"/>
                <c:pt idx="0">
                  <c:v>57.7090769230769</c:v>
                </c:pt>
                <c:pt idx="1">
                  <c:v>52.004230769230801</c:v>
                </c:pt>
                <c:pt idx="2">
                  <c:v>52.861076923076901</c:v>
                </c:pt>
                <c:pt idx="3">
                  <c:v>51.5755384615385</c:v>
                </c:pt>
                <c:pt idx="4">
                  <c:v>51.195571428571398</c:v>
                </c:pt>
                <c:pt idx="5">
                  <c:v>51.847866666666697</c:v>
                </c:pt>
                <c:pt idx="6">
                  <c:v>50.9293571428571</c:v>
                </c:pt>
                <c:pt idx="7">
                  <c:v>51.4244615384615</c:v>
                </c:pt>
                <c:pt idx="8">
                  <c:v>52.788785714285702</c:v>
                </c:pt>
                <c:pt idx="9">
                  <c:v>55.0603571428571</c:v>
                </c:pt>
                <c:pt idx="10">
                  <c:v>54.950499999999998</c:v>
                </c:pt>
                <c:pt idx="11">
                  <c:v>56.159142857142903</c:v>
                </c:pt>
                <c:pt idx="12">
                  <c:v>55.405357142857099</c:v>
                </c:pt>
                <c:pt idx="13">
                  <c:v>52.512857142857101</c:v>
                </c:pt>
                <c:pt idx="14">
                  <c:v>52.639642857142903</c:v>
                </c:pt>
                <c:pt idx="15">
                  <c:v>53.192571428571398</c:v>
                </c:pt>
                <c:pt idx="16">
                  <c:v>49.137142857142898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1-8A59-4139-B6E2-688111F8A9DC}"/>
            </c:ext>
          </c:extLst>
        </c:ser>
        <c:ser>
          <c:idx val="2"/>
          <c:order val="2"/>
          <c:tx>
            <c:strRef>
              <c:f>사당3!$D$1</c:f>
              <c:strCache>
                <c:ptCount val="1"/>
                <c:pt idx="0">
                  <c:v>ARIMA_예측 임대료</c:v>
                </c:pt>
              </c:strCache>
            </c:strRef>
          </c:tx>
          <c:spPr>
            <a:ln w="28575" cap="rnd">
              <a:solidFill>
                <a:srgbClr val="6A8CAC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6A8CAC"/>
              </a:solidFill>
              <a:ln w="9525">
                <a:solidFill>
                  <a:srgbClr val="6A8CAC"/>
                </a:solidFill>
              </a:ln>
              <a:effectLst/>
            </c:spPr>
          </c:marker>
          <c:cat>
            <c:strRef>
              <c:f>사당3!$A$2:$A$22</c:f>
              <c:strCache>
                <c:ptCount val="21"/>
                <c:pt idx="0">
                  <c:v>2015_1</c:v>
                </c:pt>
                <c:pt idx="1">
                  <c:v>2015_2</c:v>
                </c:pt>
                <c:pt idx="2">
                  <c:v>2015_3</c:v>
                </c:pt>
                <c:pt idx="3">
                  <c:v>2015_4</c:v>
                </c:pt>
                <c:pt idx="4">
                  <c:v>2016_1</c:v>
                </c:pt>
                <c:pt idx="5">
                  <c:v>2016_2</c:v>
                </c:pt>
                <c:pt idx="6">
                  <c:v>2016_3</c:v>
                </c:pt>
                <c:pt idx="7">
                  <c:v>2016_4</c:v>
                </c:pt>
                <c:pt idx="8">
                  <c:v>2017_1</c:v>
                </c:pt>
                <c:pt idx="9">
                  <c:v>2017_2</c:v>
                </c:pt>
                <c:pt idx="10">
                  <c:v>2017_3</c:v>
                </c:pt>
                <c:pt idx="11">
                  <c:v>2017_4</c:v>
                </c:pt>
                <c:pt idx="12">
                  <c:v>2018_1</c:v>
                </c:pt>
                <c:pt idx="13">
                  <c:v>2018_2</c:v>
                </c:pt>
                <c:pt idx="14">
                  <c:v>2018_3</c:v>
                </c:pt>
                <c:pt idx="15">
                  <c:v>2018_4</c:v>
                </c:pt>
                <c:pt idx="16">
                  <c:v>2019_1</c:v>
                </c:pt>
                <c:pt idx="17">
                  <c:v>2019_2</c:v>
                </c:pt>
                <c:pt idx="18">
                  <c:v>2019_3</c:v>
                </c:pt>
                <c:pt idx="19">
                  <c:v>2019_4</c:v>
                </c:pt>
                <c:pt idx="20">
                  <c:v>2020_1</c:v>
                </c:pt>
              </c:strCache>
            </c:strRef>
          </c:cat>
          <c:val>
            <c:numRef>
              <c:f>사당3!$D$2:$D$22</c:f>
              <c:numCache>
                <c:formatCode>General</c:formatCode>
                <c:ptCount val="21"/>
                <c:pt idx="16">
                  <c:v>49.137142857142898</c:v>
                </c:pt>
                <c:pt idx="17">
                  <c:v>49.052869999999999</c:v>
                </c:pt>
                <c:pt idx="18">
                  <c:v>48.577521920000002</c:v>
                </c:pt>
                <c:pt idx="19">
                  <c:v>48.102171849999998</c:v>
                </c:pt>
                <c:pt idx="20">
                  <c:v>47.62682178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2-8A59-4139-B6E2-688111F8A9D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22882048"/>
        <c:axId val="82383360"/>
      </c:lineChart>
      <c:catAx>
        <c:axId val="1228820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pPr>
            <a:endParaRPr lang="ko-KR"/>
          </a:p>
        </c:txPr>
        <c:crossAx val="82383360"/>
        <c:crosses val="autoZero"/>
        <c:auto val="1"/>
        <c:lblAlgn val="ctr"/>
        <c:lblOffset val="100"/>
        <c:tickLblSkip val="4"/>
        <c:noMultiLvlLbl val="0"/>
      </c:catAx>
      <c:valAx>
        <c:axId val="82383360"/>
        <c:scaling>
          <c:orientation val="minMax"/>
          <c:max val="70"/>
          <c:min val="2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pPr>
            <a:endParaRPr lang="ko-KR"/>
          </a:p>
        </c:txPr>
        <c:crossAx val="1228820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+mn-cs"/>
            </a:defRPr>
          </a:pPr>
          <a:endParaRPr lang="ko-KR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sz="800">
          <a:latin typeface="맑은 고딕" panose="020B0503020000020004" pitchFamily="50" charset="-127"/>
          <a:ea typeface="맑은 고딕" panose="020B0503020000020004" pitchFamily="50" charset="-127"/>
        </a:defRPr>
      </a:pPr>
      <a:endParaRPr lang="ko-KR"/>
    </a:p>
  </c:txPr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사당3!$G$1</c:f>
              <c:strCache>
                <c:ptCount val="1"/>
                <c:pt idx="0">
                  <c:v>임대료
평균 오차</c:v>
                </c:pt>
              </c:strCache>
            </c:strRef>
          </c:tx>
          <c:spPr>
            <a:solidFill>
              <a:srgbClr val="A60014"/>
            </a:solidFill>
            <a:ln>
              <a:noFill/>
            </a:ln>
            <a:effectLst/>
          </c:spPr>
          <c:invertIfNegative val="0"/>
          <c:cat>
            <c:strRef>
              <c:f>사당3!$G$1</c:f>
              <c:strCache>
                <c:ptCount val="1"/>
                <c:pt idx="0">
                  <c:v>임대료
평균 오차</c:v>
                </c:pt>
              </c:strCache>
            </c:strRef>
          </c:cat>
          <c:val>
            <c:numRef>
              <c:f>사당3!$H$1</c:f>
              <c:numCache>
                <c:formatCode>General</c:formatCode>
                <c:ptCount val="1"/>
                <c:pt idx="0">
                  <c:v>3.9485068735186415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04FF-492D-B55E-4203DC360CC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-27"/>
        <c:axId val="122882560"/>
        <c:axId val="82385088"/>
      </c:barChart>
      <c:catAx>
        <c:axId val="1228825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defRPr>
            </a:pPr>
            <a:endParaRPr lang="ko-KR"/>
          </a:p>
        </c:txPr>
        <c:crossAx val="82385088"/>
        <c:crosses val="autoZero"/>
        <c:auto val="1"/>
        <c:lblAlgn val="ctr"/>
        <c:lblOffset val="100"/>
        <c:noMultiLvlLbl val="0"/>
      </c:catAx>
      <c:valAx>
        <c:axId val="823850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defRPr>
            </a:pPr>
            <a:endParaRPr lang="ko-KR"/>
          </a:p>
        </c:txPr>
        <c:crossAx val="1228825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>
          <a:latin typeface="맑은 고딕" panose="020B0503020000020004" pitchFamily="50" charset="-127"/>
          <a:ea typeface="맑은 고딕" panose="020B0503020000020004" pitchFamily="50" charset="-127"/>
          <a:cs typeface="KoPubWorld돋움체 Light" panose="00000300000000000000" pitchFamily="2" charset="-127"/>
        </a:defRPr>
      </a:pPr>
      <a:endParaRPr lang="ko-KR"/>
    </a:p>
  </c:txPr>
  <c:externalData r:id="rId1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96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pPr>
            <a:r>
              <a:rPr lang="ko-KR"/>
              <a:t>마천시장의 임대료와 공실률의 추이 및 예측</a:t>
            </a:r>
            <a:r>
              <a:rPr lang="en-US"/>
              <a:t>(</a:t>
            </a:r>
            <a:r>
              <a:rPr lang="ko-KR"/>
              <a:t>천원</a:t>
            </a:r>
            <a:r>
              <a:rPr lang="en-US"/>
              <a:t>/m2, %)</a:t>
            </a:r>
            <a:endParaRPr lang="ko-KR"/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마천시장2!$B$1</c:f>
              <c:strCache>
                <c:ptCount val="1"/>
                <c:pt idx="0">
                  <c:v>딥러닝_임대료</c:v>
                </c:pt>
              </c:strCache>
            </c:strRef>
          </c:tx>
          <c:spPr>
            <a:ln w="28575" cap="rnd">
              <a:solidFill>
                <a:srgbClr val="4E4E4E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4E4E4E"/>
              </a:solidFill>
              <a:ln w="9525">
                <a:solidFill>
                  <a:srgbClr val="4E4E4E"/>
                </a:solidFill>
              </a:ln>
              <a:effectLst/>
            </c:spPr>
          </c:marker>
          <c:cat>
            <c:strRef>
              <c:f>마천시장2!$A$2:$A$22</c:f>
              <c:strCache>
                <c:ptCount val="21"/>
                <c:pt idx="0">
                  <c:v>2015_1</c:v>
                </c:pt>
                <c:pt idx="1">
                  <c:v>2015_2</c:v>
                </c:pt>
                <c:pt idx="2">
                  <c:v>2015_3</c:v>
                </c:pt>
                <c:pt idx="3">
                  <c:v>2015_4</c:v>
                </c:pt>
                <c:pt idx="4">
                  <c:v>2016_1</c:v>
                </c:pt>
                <c:pt idx="5">
                  <c:v>2016_2</c:v>
                </c:pt>
                <c:pt idx="6">
                  <c:v>2016_3</c:v>
                </c:pt>
                <c:pt idx="7">
                  <c:v>2016_4</c:v>
                </c:pt>
                <c:pt idx="8">
                  <c:v>2017_1</c:v>
                </c:pt>
                <c:pt idx="9">
                  <c:v>2017_2</c:v>
                </c:pt>
                <c:pt idx="10">
                  <c:v>2017_3</c:v>
                </c:pt>
                <c:pt idx="11">
                  <c:v>2017_4</c:v>
                </c:pt>
                <c:pt idx="12">
                  <c:v>2018_1</c:v>
                </c:pt>
                <c:pt idx="13">
                  <c:v>2018_2</c:v>
                </c:pt>
                <c:pt idx="14">
                  <c:v>2018_3</c:v>
                </c:pt>
                <c:pt idx="15">
                  <c:v>2018_4</c:v>
                </c:pt>
                <c:pt idx="16">
                  <c:v>2019_1</c:v>
                </c:pt>
                <c:pt idx="17">
                  <c:v>2019_2</c:v>
                </c:pt>
                <c:pt idx="18">
                  <c:v>2019_3</c:v>
                </c:pt>
                <c:pt idx="19">
                  <c:v>2019_4</c:v>
                </c:pt>
                <c:pt idx="20">
                  <c:v>2020_1</c:v>
                </c:pt>
              </c:strCache>
            </c:strRef>
          </c:cat>
          <c:val>
            <c:numRef>
              <c:f>마천시장2!$B$2:$B$22</c:f>
              <c:numCache>
                <c:formatCode>0.00_ </c:formatCode>
                <c:ptCount val="21"/>
                <c:pt idx="0">
                  <c:v>38.253</c:v>
                </c:pt>
                <c:pt idx="1">
                  <c:v>44.655999999999999</c:v>
                </c:pt>
                <c:pt idx="2">
                  <c:v>45.1</c:v>
                </c:pt>
                <c:pt idx="3">
                  <c:v>50.704000000000001</c:v>
                </c:pt>
                <c:pt idx="4">
                  <c:v>47.936999999999998</c:v>
                </c:pt>
                <c:pt idx="5">
                  <c:v>53.304000000000002</c:v>
                </c:pt>
                <c:pt idx="6">
                  <c:v>43.08</c:v>
                </c:pt>
                <c:pt idx="7">
                  <c:v>44.844999999999999</c:v>
                </c:pt>
                <c:pt idx="8">
                  <c:v>41.945</c:v>
                </c:pt>
                <c:pt idx="9">
                  <c:v>39.241</c:v>
                </c:pt>
                <c:pt idx="10">
                  <c:v>39.606999999999999</c:v>
                </c:pt>
                <c:pt idx="11">
                  <c:v>34.398000000000003</c:v>
                </c:pt>
                <c:pt idx="12">
                  <c:v>31.120999999999999</c:v>
                </c:pt>
                <c:pt idx="13">
                  <c:v>31.41</c:v>
                </c:pt>
                <c:pt idx="14">
                  <c:v>31.478000000000002</c:v>
                </c:pt>
                <c:pt idx="15">
                  <c:v>29.913</c:v>
                </c:pt>
                <c:pt idx="16">
                  <c:v>31.911000000000001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AA49-4002-807F-817ABCDF9F19}"/>
            </c:ext>
          </c:extLst>
        </c:ser>
        <c:ser>
          <c:idx val="1"/>
          <c:order val="1"/>
          <c:tx>
            <c:strRef>
              <c:f>마천시장2!$C$1</c:f>
              <c:strCache>
                <c:ptCount val="1"/>
                <c:pt idx="0">
                  <c:v>딥러닝_ARIMA</c:v>
                </c:pt>
              </c:strCache>
            </c:strRef>
          </c:tx>
          <c:spPr>
            <a:ln w="28575" cap="rnd">
              <a:solidFill>
                <a:srgbClr val="6A8CAC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6A8CAC"/>
              </a:solidFill>
              <a:ln w="9525">
                <a:solidFill>
                  <a:srgbClr val="6A8CAC"/>
                </a:solidFill>
              </a:ln>
              <a:effectLst/>
            </c:spPr>
          </c:marker>
          <c:cat>
            <c:strRef>
              <c:f>마천시장2!$A$2:$A$22</c:f>
              <c:strCache>
                <c:ptCount val="21"/>
                <c:pt idx="0">
                  <c:v>2015_1</c:v>
                </c:pt>
                <c:pt idx="1">
                  <c:v>2015_2</c:v>
                </c:pt>
                <c:pt idx="2">
                  <c:v>2015_3</c:v>
                </c:pt>
                <c:pt idx="3">
                  <c:v>2015_4</c:v>
                </c:pt>
                <c:pt idx="4">
                  <c:v>2016_1</c:v>
                </c:pt>
                <c:pt idx="5">
                  <c:v>2016_2</c:v>
                </c:pt>
                <c:pt idx="6">
                  <c:v>2016_3</c:v>
                </c:pt>
                <c:pt idx="7">
                  <c:v>2016_4</c:v>
                </c:pt>
                <c:pt idx="8">
                  <c:v>2017_1</c:v>
                </c:pt>
                <c:pt idx="9">
                  <c:v>2017_2</c:v>
                </c:pt>
                <c:pt idx="10">
                  <c:v>2017_3</c:v>
                </c:pt>
                <c:pt idx="11">
                  <c:v>2017_4</c:v>
                </c:pt>
                <c:pt idx="12">
                  <c:v>2018_1</c:v>
                </c:pt>
                <c:pt idx="13">
                  <c:v>2018_2</c:v>
                </c:pt>
                <c:pt idx="14">
                  <c:v>2018_3</c:v>
                </c:pt>
                <c:pt idx="15">
                  <c:v>2018_4</c:v>
                </c:pt>
                <c:pt idx="16">
                  <c:v>2019_1</c:v>
                </c:pt>
                <c:pt idx="17">
                  <c:v>2019_2</c:v>
                </c:pt>
                <c:pt idx="18">
                  <c:v>2019_3</c:v>
                </c:pt>
                <c:pt idx="19">
                  <c:v>2019_4</c:v>
                </c:pt>
                <c:pt idx="20">
                  <c:v>2020_1</c:v>
                </c:pt>
              </c:strCache>
            </c:strRef>
          </c:cat>
          <c:val>
            <c:numRef>
              <c:f>마천시장2!$C$2:$C$22</c:f>
              <c:numCache>
                <c:formatCode>General</c:formatCode>
                <c:ptCount val="21"/>
                <c:pt idx="16" formatCode="0.00_ ">
                  <c:v>31.911000000000001</c:v>
                </c:pt>
                <c:pt idx="17" formatCode="0.00_ ">
                  <c:v>30.90103088</c:v>
                </c:pt>
                <c:pt idx="18" formatCode="0.00_ ">
                  <c:v>30.377822720000001</c:v>
                </c:pt>
                <c:pt idx="19" formatCode="0.00_ ">
                  <c:v>29.854614560000002</c:v>
                </c:pt>
                <c:pt idx="20" formatCode="0.00_ ">
                  <c:v>29.331406390000001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1-AA49-4002-807F-817ABCDF9F1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27985664"/>
        <c:axId val="125034496"/>
      </c:lineChart>
      <c:lineChart>
        <c:grouping val="standard"/>
        <c:varyColors val="0"/>
        <c:ser>
          <c:idx val="2"/>
          <c:order val="2"/>
          <c:tx>
            <c:strRef>
              <c:f>마천시장2!$D$1</c:f>
              <c:strCache>
                <c:ptCount val="1"/>
                <c:pt idx="0">
                  <c:v>딥러닝_공실률</c:v>
                </c:pt>
              </c:strCache>
            </c:strRef>
          </c:tx>
          <c:spPr>
            <a:ln w="28575" cap="rnd">
              <a:solidFill>
                <a:srgbClr val="A6001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A60014"/>
              </a:solidFill>
              <a:ln w="9525">
                <a:solidFill>
                  <a:srgbClr val="A60014"/>
                </a:solidFill>
              </a:ln>
              <a:effectLst/>
            </c:spPr>
          </c:marker>
          <c:cat>
            <c:strRef>
              <c:f>마천시장2!$A$2:$A$22</c:f>
              <c:strCache>
                <c:ptCount val="21"/>
                <c:pt idx="0">
                  <c:v>2015_1</c:v>
                </c:pt>
                <c:pt idx="1">
                  <c:v>2015_2</c:v>
                </c:pt>
                <c:pt idx="2">
                  <c:v>2015_3</c:v>
                </c:pt>
                <c:pt idx="3">
                  <c:v>2015_4</c:v>
                </c:pt>
                <c:pt idx="4">
                  <c:v>2016_1</c:v>
                </c:pt>
                <c:pt idx="5">
                  <c:v>2016_2</c:v>
                </c:pt>
                <c:pt idx="6">
                  <c:v>2016_3</c:v>
                </c:pt>
                <c:pt idx="7">
                  <c:v>2016_4</c:v>
                </c:pt>
                <c:pt idx="8">
                  <c:v>2017_1</c:v>
                </c:pt>
                <c:pt idx="9">
                  <c:v>2017_2</c:v>
                </c:pt>
                <c:pt idx="10">
                  <c:v>2017_3</c:v>
                </c:pt>
                <c:pt idx="11">
                  <c:v>2017_4</c:v>
                </c:pt>
                <c:pt idx="12">
                  <c:v>2018_1</c:v>
                </c:pt>
                <c:pt idx="13">
                  <c:v>2018_2</c:v>
                </c:pt>
                <c:pt idx="14">
                  <c:v>2018_3</c:v>
                </c:pt>
                <c:pt idx="15">
                  <c:v>2018_4</c:v>
                </c:pt>
                <c:pt idx="16">
                  <c:v>2019_1</c:v>
                </c:pt>
                <c:pt idx="17">
                  <c:v>2019_2</c:v>
                </c:pt>
                <c:pt idx="18">
                  <c:v>2019_3</c:v>
                </c:pt>
                <c:pt idx="19">
                  <c:v>2019_4</c:v>
                </c:pt>
                <c:pt idx="20">
                  <c:v>2020_1</c:v>
                </c:pt>
              </c:strCache>
            </c:strRef>
          </c:cat>
          <c:val>
            <c:numRef>
              <c:f>마천시장2!$D$2:$D$22</c:f>
              <c:numCache>
                <c:formatCode>0.00_ </c:formatCode>
                <c:ptCount val="21"/>
                <c:pt idx="0">
                  <c:v>3.2509999999999999</c:v>
                </c:pt>
                <c:pt idx="1">
                  <c:v>3.0019999999999998</c:v>
                </c:pt>
                <c:pt idx="2">
                  <c:v>4.7320000000000002</c:v>
                </c:pt>
                <c:pt idx="3">
                  <c:v>3.6190000000000002</c:v>
                </c:pt>
                <c:pt idx="4">
                  <c:v>4.569</c:v>
                </c:pt>
                <c:pt idx="5">
                  <c:v>4.01</c:v>
                </c:pt>
                <c:pt idx="6">
                  <c:v>4.4969999999999999</c:v>
                </c:pt>
                <c:pt idx="7">
                  <c:v>5.23</c:v>
                </c:pt>
                <c:pt idx="8">
                  <c:v>5.1479999999999997</c:v>
                </c:pt>
                <c:pt idx="9">
                  <c:v>5.28</c:v>
                </c:pt>
                <c:pt idx="10">
                  <c:v>5.3979999999999997</c:v>
                </c:pt>
                <c:pt idx="11">
                  <c:v>5.6559999999999997</c:v>
                </c:pt>
                <c:pt idx="12">
                  <c:v>6.4720000000000004</c:v>
                </c:pt>
                <c:pt idx="13">
                  <c:v>7.9420000000000002</c:v>
                </c:pt>
                <c:pt idx="14">
                  <c:v>8.0449999999999999</c:v>
                </c:pt>
                <c:pt idx="15">
                  <c:v>7.07</c:v>
                </c:pt>
                <c:pt idx="16">
                  <c:v>5.8010000000000002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2-AA49-4002-807F-817ABCDF9F19}"/>
            </c:ext>
          </c:extLst>
        </c:ser>
        <c:ser>
          <c:idx val="3"/>
          <c:order val="3"/>
          <c:tx>
            <c:strRef>
              <c:f>마천시장2!$E$1</c:f>
              <c:strCache>
                <c:ptCount val="1"/>
                <c:pt idx="0">
                  <c:v>딥러닝_ARIMA</c:v>
                </c:pt>
              </c:strCache>
            </c:strRef>
          </c:tx>
          <c:spPr>
            <a:ln w="28575" cap="rnd">
              <a:solidFill>
                <a:srgbClr val="92D05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92D050"/>
              </a:solidFill>
              <a:ln w="9525">
                <a:solidFill>
                  <a:srgbClr val="92D050"/>
                </a:solidFill>
              </a:ln>
              <a:effectLst/>
            </c:spPr>
          </c:marker>
          <c:cat>
            <c:strRef>
              <c:f>마천시장2!$A$2:$A$22</c:f>
              <c:strCache>
                <c:ptCount val="21"/>
                <c:pt idx="0">
                  <c:v>2015_1</c:v>
                </c:pt>
                <c:pt idx="1">
                  <c:v>2015_2</c:v>
                </c:pt>
                <c:pt idx="2">
                  <c:v>2015_3</c:v>
                </c:pt>
                <c:pt idx="3">
                  <c:v>2015_4</c:v>
                </c:pt>
                <c:pt idx="4">
                  <c:v>2016_1</c:v>
                </c:pt>
                <c:pt idx="5">
                  <c:v>2016_2</c:v>
                </c:pt>
                <c:pt idx="6">
                  <c:v>2016_3</c:v>
                </c:pt>
                <c:pt idx="7">
                  <c:v>2016_4</c:v>
                </c:pt>
                <c:pt idx="8">
                  <c:v>2017_1</c:v>
                </c:pt>
                <c:pt idx="9">
                  <c:v>2017_2</c:v>
                </c:pt>
                <c:pt idx="10">
                  <c:v>2017_3</c:v>
                </c:pt>
                <c:pt idx="11">
                  <c:v>2017_4</c:v>
                </c:pt>
                <c:pt idx="12">
                  <c:v>2018_1</c:v>
                </c:pt>
                <c:pt idx="13">
                  <c:v>2018_2</c:v>
                </c:pt>
                <c:pt idx="14">
                  <c:v>2018_3</c:v>
                </c:pt>
                <c:pt idx="15">
                  <c:v>2018_4</c:v>
                </c:pt>
                <c:pt idx="16">
                  <c:v>2019_1</c:v>
                </c:pt>
                <c:pt idx="17">
                  <c:v>2019_2</c:v>
                </c:pt>
                <c:pt idx="18">
                  <c:v>2019_3</c:v>
                </c:pt>
                <c:pt idx="19">
                  <c:v>2019_4</c:v>
                </c:pt>
                <c:pt idx="20">
                  <c:v>2020_1</c:v>
                </c:pt>
              </c:strCache>
            </c:strRef>
          </c:cat>
          <c:val>
            <c:numRef>
              <c:f>마천시장2!$E$2:$E$22</c:f>
              <c:numCache>
                <c:formatCode>General</c:formatCode>
                <c:ptCount val="21"/>
                <c:pt idx="16" formatCode="0.00_ ">
                  <c:v>5.8010000000000002</c:v>
                </c:pt>
                <c:pt idx="17" formatCode="0.00_ ">
                  <c:v>5.960375</c:v>
                </c:pt>
                <c:pt idx="18" formatCode="0.00_ ">
                  <c:v>6.1197499999999998</c:v>
                </c:pt>
                <c:pt idx="19" formatCode="0.00_ ">
                  <c:v>6.2791249999999996</c:v>
                </c:pt>
                <c:pt idx="20" formatCode="0.00_ ">
                  <c:v>6.4385000000000003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3-AA49-4002-807F-817ABCDF9F1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28108032"/>
        <c:axId val="125035072"/>
      </c:lineChart>
      <c:catAx>
        <c:axId val="1279856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pPr>
            <a:endParaRPr lang="ko-KR"/>
          </a:p>
        </c:txPr>
        <c:crossAx val="125034496"/>
        <c:crosses val="autoZero"/>
        <c:auto val="1"/>
        <c:lblAlgn val="ctr"/>
        <c:lblOffset val="100"/>
        <c:tickLblSkip val="4"/>
        <c:noMultiLvlLbl val="0"/>
      </c:catAx>
      <c:valAx>
        <c:axId val="1250344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_ 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pPr>
            <a:endParaRPr lang="ko-KR"/>
          </a:p>
        </c:txPr>
        <c:crossAx val="127985664"/>
        <c:crosses val="autoZero"/>
        <c:crossBetween val="between"/>
      </c:valAx>
      <c:valAx>
        <c:axId val="125035072"/>
        <c:scaling>
          <c:orientation val="minMax"/>
        </c:scaling>
        <c:delete val="0"/>
        <c:axPos val="r"/>
        <c:numFmt formatCode="0_ " sourceLinked="0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pPr>
            <a:endParaRPr lang="ko-KR"/>
          </a:p>
        </c:txPr>
        <c:crossAx val="128108032"/>
        <c:crosses val="max"/>
        <c:crossBetween val="between"/>
      </c:valAx>
      <c:catAx>
        <c:axId val="128108032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25035072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+mn-cs"/>
            </a:defRPr>
          </a:pPr>
          <a:endParaRPr lang="ko-KR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sz="800">
          <a:latin typeface="맑은 고딕" panose="020B0503020000020004" pitchFamily="50" charset="-127"/>
          <a:ea typeface="맑은 고딕" panose="020B0503020000020004" pitchFamily="50" charset="-127"/>
        </a:defRPr>
      </a:pPr>
      <a:endParaRPr lang="ko-KR"/>
    </a:p>
  </c:txPr>
  <c:externalData r:id="rId1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defRPr>
            </a:pPr>
            <a:r>
              <a:rPr lang="ko-KR"/>
              <a:t>임대료에 따른 모델 평가지수</a:t>
            </a: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1-RMSE</c:v>
                </c:pt>
              </c:strCache>
            </c:strRef>
          </c:tx>
          <c:spPr>
            <a:solidFill>
              <a:srgbClr val="A60014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3873-4ED1-9024-D8B6F43B9441}"/>
              </c:ext>
            </c:extLst>
          </c:dPt>
          <c:dPt>
            <c:idx val="1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3-3873-4ED1-9024-D8B6F43B9441}"/>
              </c:ext>
            </c:extLst>
          </c:dPt>
          <c:dPt>
            <c:idx val="2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5-3873-4ED1-9024-D8B6F43B9441}"/>
              </c:ext>
            </c:extLst>
          </c:dPt>
          <c:dPt>
            <c:idx val="3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7-3873-4ED1-9024-D8B6F43B9441}"/>
              </c:ext>
            </c:extLst>
          </c:dPt>
          <c:dPt>
            <c:idx val="4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9-3873-4ED1-9024-D8B6F43B9441}"/>
              </c:ext>
            </c:extLst>
          </c:dPt>
          <c:dPt>
            <c:idx val="5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B-3873-4ED1-9024-D8B6F43B9441}"/>
              </c:ext>
            </c:extLst>
          </c:dPt>
          <c:dPt>
            <c:idx val="6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D-3873-4ED1-9024-D8B6F43B9441}"/>
              </c:ext>
            </c:extLst>
          </c:dPt>
          <c:cat>
            <c:strRef>
              <c:f>Sheet1!$A$2:$A$8</c:f>
              <c:strCache>
                <c:ptCount val="7"/>
                <c:pt idx="0">
                  <c:v>Deep</c:v>
                </c:pt>
                <c:pt idx="1">
                  <c:v>RandomF</c:v>
                </c:pt>
                <c:pt idx="2">
                  <c:v>Staking</c:v>
                </c:pt>
                <c:pt idx="3">
                  <c:v>XGBoost</c:v>
                </c:pt>
                <c:pt idx="4">
                  <c:v>LGBM</c:v>
                </c:pt>
                <c:pt idx="5">
                  <c:v>Ridge</c:v>
                </c:pt>
                <c:pt idx="6">
                  <c:v>Lasso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0.97636803012865825</c:v>
                </c:pt>
                <c:pt idx="1">
                  <c:v>0.90192732426345745</c:v>
                </c:pt>
                <c:pt idx="2">
                  <c:v>0.87253554191700999</c:v>
                </c:pt>
                <c:pt idx="3">
                  <c:v>0.85733818884053703</c:v>
                </c:pt>
                <c:pt idx="4">
                  <c:v>0.79583996886851405</c:v>
                </c:pt>
                <c:pt idx="5">
                  <c:v>0.66318847256909996</c:v>
                </c:pt>
                <c:pt idx="6">
                  <c:v>0.66198557080701304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E-3873-4ED1-9024-D8B6F43B944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Score</c:v>
                </c:pt>
              </c:strCache>
            </c:strRef>
          </c:tx>
          <c:spPr>
            <a:solidFill>
              <a:srgbClr val="4E4E4E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10-3873-4ED1-9024-D8B6F43B9441}"/>
              </c:ext>
            </c:extLst>
          </c:dPt>
          <c:dPt>
            <c:idx val="1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12-3873-4ED1-9024-D8B6F43B9441}"/>
              </c:ext>
            </c:extLst>
          </c:dPt>
          <c:dPt>
            <c:idx val="2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14-3873-4ED1-9024-D8B6F43B9441}"/>
              </c:ext>
            </c:extLst>
          </c:dPt>
          <c:dPt>
            <c:idx val="3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16-3873-4ED1-9024-D8B6F43B9441}"/>
              </c:ext>
            </c:extLst>
          </c:dPt>
          <c:dPt>
            <c:idx val="4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18-3873-4ED1-9024-D8B6F43B9441}"/>
              </c:ext>
            </c:extLst>
          </c:dPt>
          <c:dPt>
            <c:idx val="5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1A-3873-4ED1-9024-D8B6F43B9441}"/>
              </c:ext>
            </c:extLst>
          </c:dPt>
          <c:dPt>
            <c:idx val="6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1C-3873-4ED1-9024-D8B6F43B9441}"/>
              </c:ext>
            </c:extLst>
          </c:dPt>
          <c:cat>
            <c:strRef>
              <c:f>Sheet1!$A$2:$A$8</c:f>
              <c:strCache>
                <c:ptCount val="7"/>
                <c:pt idx="0">
                  <c:v>Deep</c:v>
                </c:pt>
                <c:pt idx="1">
                  <c:v>RandomF</c:v>
                </c:pt>
                <c:pt idx="2">
                  <c:v>Staking</c:v>
                </c:pt>
                <c:pt idx="3">
                  <c:v>XGBoost</c:v>
                </c:pt>
                <c:pt idx="4">
                  <c:v>LGBM</c:v>
                </c:pt>
                <c:pt idx="5">
                  <c:v>Ridge</c:v>
                </c:pt>
                <c:pt idx="6">
                  <c:v>Lasso</c:v>
                </c:pt>
              </c:strCache>
            </c:strRef>
          </c:cat>
          <c:val>
            <c:numRef>
              <c:f>Sheet1!$C$2:$C$8</c:f>
              <c:numCache>
                <c:formatCode>General</c:formatCode>
                <c:ptCount val="7"/>
                <c:pt idx="0">
                  <c:v>0.95478925748072996</c:v>
                </c:pt>
                <c:pt idx="1">
                  <c:v>0.94915735687050795</c:v>
                </c:pt>
                <c:pt idx="2">
                  <c:v>0.92407336495056103</c:v>
                </c:pt>
                <c:pt idx="3">
                  <c:v>0.88896639779984299</c:v>
                </c:pt>
                <c:pt idx="4">
                  <c:v>0.77260526261595197</c:v>
                </c:pt>
                <c:pt idx="5">
                  <c:v>0.38111086734844701</c:v>
                </c:pt>
                <c:pt idx="6">
                  <c:v>0.37668232396923601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1D-3873-4ED1-9024-D8B6F43B944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27789056"/>
        <c:axId val="125040256"/>
      </c:barChart>
      <c:catAx>
        <c:axId val="1277890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defRPr>
            </a:pPr>
            <a:endParaRPr lang="ko-KR"/>
          </a:p>
        </c:txPr>
        <c:crossAx val="125040256"/>
        <c:crosses val="autoZero"/>
        <c:auto val="1"/>
        <c:lblAlgn val="ctr"/>
        <c:lblOffset val="100"/>
        <c:noMultiLvlLbl val="0"/>
      </c:catAx>
      <c:valAx>
        <c:axId val="125040256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defRPr>
            </a:pPr>
            <a:endParaRPr lang="ko-KR"/>
          </a:p>
        </c:txPr>
        <c:crossAx val="127789056"/>
        <c:crosses val="autoZero"/>
        <c:crossBetween val="between"/>
        <c:majorUnit val="0.2"/>
      </c:valAx>
      <c:spPr>
        <a:noFill/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KoPubWorld돋움체 Light" panose="00000300000000000000" pitchFamily="2" charset="-127"/>
            </a:defRPr>
          </a:pPr>
          <a:endParaRPr lang="ko-KR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sz="1000">
          <a:latin typeface="맑은 고딕" panose="020B0503020000020004" pitchFamily="50" charset="-127"/>
          <a:ea typeface="맑은 고딕" panose="020B0503020000020004" pitchFamily="50" charset="-127"/>
          <a:cs typeface="KoPubWorld돋움체 Light" panose="00000300000000000000" pitchFamily="2" charset="-127"/>
        </a:defRPr>
      </a:pPr>
      <a:endParaRPr lang="ko-KR"/>
    </a:p>
  </c:txPr>
  <c:externalData r:id="rId1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defRPr>
            </a:pPr>
            <a:r>
              <a:rPr lang="ko-KR"/>
              <a:t>공실률에 따른 모델 평가지수</a:t>
            </a: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Sheet1!$F$1</c:f>
              <c:strCache>
                <c:ptCount val="1"/>
                <c:pt idx="0">
                  <c:v>1-RMSE</c:v>
                </c:pt>
              </c:strCache>
            </c:strRef>
          </c:tx>
          <c:spPr>
            <a:solidFill>
              <a:srgbClr val="A60014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2D22-4115-BC66-365D6F4D8415}"/>
              </c:ext>
            </c:extLst>
          </c:dPt>
          <c:dPt>
            <c:idx val="1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3-2D22-4115-BC66-365D6F4D8415}"/>
              </c:ext>
            </c:extLst>
          </c:dPt>
          <c:dPt>
            <c:idx val="2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5-2D22-4115-BC66-365D6F4D8415}"/>
              </c:ext>
            </c:extLst>
          </c:dPt>
          <c:dPt>
            <c:idx val="3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7-2D22-4115-BC66-365D6F4D8415}"/>
              </c:ext>
            </c:extLst>
          </c:dPt>
          <c:dPt>
            <c:idx val="4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9-2D22-4115-BC66-365D6F4D8415}"/>
              </c:ext>
            </c:extLst>
          </c:dPt>
          <c:dPt>
            <c:idx val="5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B-2D22-4115-BC66-365D6F4D8415}"/>
              </c:ext>
            </c:extLst>
          </c:dPt>
          <c:dPt>
            <c:idx val="6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D-2D22-4115-BC66-365D6F4D8415}"/>
              </c:ext>
            </c:extLst>
          </c:dPt>
          <c:cat>
            <c:strRef>
              <c:f>Sheet1!$E$2:$E$8</c:f>
              <c:strCache>
                <c:ptCount val="7"/>
                <c:pt idx="0">
                  <c:v>Deep</c:v>
                </c:pt>
                <c:pt idx="1">
                  <c:v>RandomF</c:v>
                </c:pt>
                <c:pt idx="2">
                  <c:v>Staking</c:v>
                </c:pt>
                <c:pt idx="3">
                  <c:v>XGBoost</c:v>
                </c:pt>
                <c:pt idx="4">
                  <c:v>LGBM</c:v>
                </c:pt>
                <c:pt idx="5">
                  <c:v>Ridge</c:v>
                </c:pt>
                <c:pt idx="6">
                  <c:v>Lasso</c:v>
                </c:pt>
              </c:strCache>
            </c:strRef>
          </c:cat>
          <c:val>
            <c:numRef>
              <c:f>Sheet1!$F$2:$F$8</c:f>
              <c:numCache>
                <c:formatCode>General</c:formatCode>
                <c:ptCount val="7"/>
                <c:pt idx="0">
                  <c:v>0.95527864045000421</c:v>
                </c:pt>
                <c:pt idx="1">
                  <c:v>0.82134541273321093</c:v>
                </c:pt>
                <c:pt idx="2">
                  <c:v>0.77300804660949995</c:v>
                </c:pt>
                <c:pt idx="3">
                  <c:v>0.75035152508139102</c:v>
                </c:pt>
                <c:pt idx="4">
                  <c:v>0.70612660992349197</c:v>
                </c:pt>
                <c:pt idx="5">
                  <c:v>0.47249262217904198</c:v>
                </c:pt>
                <c:pt idx="6">
                  <c:v>0.46557030931472199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E-2D22-4115-BC66-365D6F4D8415}"/>
            </c:ext>
          </c:extLst>
        </c:ser>
        <c:ser>
          <c:idx val="1"/>
          <c:order val="1"/>
          <c:tx>
            <c:strRef>
              <c:f>Sheet1!$G$1</c:f>
              <c:strCache>
                <c:ptCount val="1"/>
                <c:pt idx="0">
                  <c:v>Score</c:v>
                </c:pt>
              </c:strCache>
            </c:strRef>
          </c:tx>
          <c:spPr>
            <a:solidFill>
              <a:srgbClr val="4E4E4E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10-2D22-4115-BC66-365D6F4D8415}"/>
              </c:ext>
            </c:extLst>
          </c:dPt>
          <c:dPt>
            <c:idx val="1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12-2D22-4115-BC66-365D6F4D8415}"/>
              </c:ext>
            </c:extLst>
          </c:dPt>
          <c:dPt>
            <c:idx val="2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14-2D22-4115-BC66-365D6F4D8415}"/>
              </c:ext>
            </c:extLst>
          </c:dPt>
          <c:dPt>
            <c:idx val="3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16-2D22-4115-BC66-365D6F4D8415}"/>
              </c:ext>
            </c:extLst>
          </c:dPt>
          <c:dPt>
            <c:idx val="5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18-2D22-4115-BC66-365D6F4D8415}"/>
              </c:ext>
            </c:extLst>
          </c:dPt>
          <c:dPt>
            <c:idx val="6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1A-2D22-4115-BC66-365D6F4D8415}"/>
              </c:ext>
            </c:extLst>
          </c:dPt>
          <c:cat>
            <c:strRef>
              <c:f>Sheet1!$E$2:$E$8</c:f>
              <c:strCache>
                <c:ptCount val="7"/>
                <c:pt idx="0">
                  <c:v>Deep</c:v>
                </c:pt>
                <c:pt idx="1">
                  <c:v>RandomF</c:v>
                </c:pt>
                <c:pt idx="2">
                  <c:v>Staking</c:v>
                </c:pt>
                <c:pt idx="3">
                  <c:v>XGBoost</c:v>
                </c:pt>
                <c:pt idx="4">
                  <c:v>LGBM</c:v>
                </c:pt>
                <c:pt idx="5">
                  <c:v>Ridge</c:v>
                </c:pt>
                <c:pt idx="6">
                  <c:v>Lasso</c:v>
                </c:pt>
              </c:strCache>
            </c:strRef>
          </c:cat>
          <c:val>
            <c:numRef>
              <c:f>Sheet1!$G$2:$G$8</c:f>
              <c:numCache>
                <c:formatCode>General</c:formatCode>
                <c:ptCount val="7"/>
                <c:pt idx="0">
                  <c:v>0.77476796689082394</c:v>
                </c:pt>
                <c:pt idx="1">
                  <c:v>0.89509370718223003</c:v>
                </c:pt>
                <c:pt idx="2">
                  <c:v>0.82742441189549798</c:v>
                </c:pt>
                <c:pt idx="3">
                  <c:v>0.80492417172533703</c:v>
                </c:pt>
                <c:pt idx="4">
                  <c:v>0.72968748651989601</c:v>
                </c:pt>
                <c:pt idx="5">
                  <c:v>0.129030992889241</c:v>
                </c:pt>
                <c:pt idx="6">
                  <c:v>0.106022104911962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1B-2D22-4115-BC66-365D6F4D841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27927808"/>
        <c:axId val="125041984"/>
      </c:barChart>
      <c:catAx>
        <c:axId val="1279278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defRPr>
            </a:pPr>
            <a:endParaRPr lang="ko-KR"/>
          </a:p>
        </c:txPr>
        <c:crossAx val="125041984"/>
        <c:crosses val="autoZero"/>
        <c:auto val="1"/>
        <c:lblAlgn val="ctr"/>
        <c:lblOffset val="100"/>
        <c:noMultiLvlLbl val="0"/>
      </c:catAx>
      <c:valAx>
        <c:axId val="125041984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defRPr>
            </a:pPr>
            <a:endParaRPr lang="ko-KR"/>
          </a:p>
        </c:txPr>
        <c:crossAx val="12792780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KoPubWorld돋움체 Light" panose="00000300000000000000" pitchFamily="2" charset="-127"/>
            </a:defRPr>
          </a:pPr>
          <a:endParaRPr lang="ko-KR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sz="1000">
          <a:latin typeface="맑은 고딕" panose="020B0503020000020004" pitchFamily="50" charset="-127"/>
          <a:ea typeface="맑은 고딕" panose="020B0503020000020004" pitchFamily="50" charset="-127"/>
          <a:cs typeface="KoPubWorld돋움체 Light" panose="00000300000000000000" pitchFamily="2" charset="-127"/>
        </a:defRPr>
      </a:pPr>
      <a:endParaRPr lang="ko-KR"/>
    </a:p>
  </c:txPr>
  <c:externalData r:id="rId1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96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defRPr>
            </a:pPr>
            <a:r>
              <a:rPr lang="en-US"/>
              <a:t>2015-2019</a:t>
            </a:r>
            <a:r>
              <a:rPr lang="ko-KR"/>
              <a:t>년 모델 별 공실률 예측 통계지수</a:t>
            </a: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Sheet1!$C$28</c:f>
              <c:strCache>
                <c:ptCount val="1"/>
                <c:pt idx="0">
                  <c:v>공실률_머신러닝_차이</c:v>
                </c:pt>
              </c:strCache>
            </c:strRef>
          </c:tx>
          <c:spPr>
            <a:solidFill>
              <a:srgbClr val="4E4E4E"/>
            </a:solidFill>
            <a:ln>
              <a:noFill/>
            </a:ln>
            <a:effectLst/>
          </c:spPr>
          <c:invertIfNegative val="0"/>
          <c:cat>
            <c:strRef>
              <c:f>Sheet1!$B$29:$B$34</c:f>
              <c:strCache>
                <c:ptCount val="6"/>
                <c:pt idx="0">
                  <c:v>Min.</c:v>
                </c:pt>
                <c:pt idx="1">
                  <c:v>1st Qu.</c:v>
                </c:pt>
                <c:pt idx="2">
                  <c:v>Median</c:v>
                </c:pt>
                <c:pt idx="3">
                  <c:v>Mean</c:v>
                </c:pt>
                <c:pt idx="4">
                  <c:v>3st Qu.</c:v>
                </c:pt>
                <c:pt idx="5">
                  <c:v>Max.</c:v>
                </c:pt>
              </c:strCache>
            </c:strRef>
          </c:cat>
          <c:val>
            <c:numRef>
              <c:f>Sheet1!$C$29:$C$34</c:f>
              <c:numCache>
                <c:formatCode>General</c:formatCode>
                <c:ptCount val="6"/>
                <c:pt idx="0">
                  <c:v>3.0660000000000001E-3</c:v>
                </c:pt>
                <c:pt idx="1">
                  <c:v>0.86505699999999996</c:v>
                </c:pt>
                <c:pt idx="2">
                  <c:v>1.8354269999999999</c:v>
                </c:pt>
                <c:pt idx="3">
                  <c:v>2.3671449999999998</c:v>
                </c:pt>
                <c:pt idx="4">
                  <c:v>3.2154859999999998</c:v>
                </c:pt>
                <c:pt idx="5">
                  <c:v>13.920695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57B5-4EAB-BC9C-31EE1C3CA9D0}"/>
            </c:ext>
          </c:extLst>
        </c:ser>
        <c:ser>
          <c:idx val="1"/>
          <c:order val="1"/>
          <c:tx>
            <c:strRef>
              <c:f>Sheet1!$D$28</c:f>
              <c:strCache>
                <c:ptCount val="1"/>
                <c:pt idx="0">
                  <c:v>공실률_딥러닝_차이</c:v>
                </c:pt>
              </c:strCache>
            </c:strRef>
          </c:tx>
          <c:spPr>
            <a:solidFill>
              <a:srgbClr val="A60014"/>
            </a:solidFill>
            <a:ln>
              <a:noFill/>
            </a:ln>
            <a:effectLst/>
          </c:spPr>
          <c:invertIfNegative val="0"/>
          <c:cat>
            <c:strRef>
              <c:f>Sheet1!$B$29:$B$34</c:f>
              <c:strCache>
                <c:ptCount val="6"/>
                <c:pt idx="0">
                  <c:v>Min.</c:v>
                </c:pt>
                <c:pt idx="1">
                  <c:v>1st Qu.</c:v>
                </c:pt>
                <c:pt idx="2">
                  <c:v>Median</c:v>
                </c:pt>
                <c:pt idx="3">
                  <c:v>Mean</c:v>
                </c:pt>
                <c:pt idx="4">
                  <c:v>3st Qu.</c:v>
                </c:pt>
                <c:pt idx="5">
                  <c:v>Max.</c:v>
                </c:pt>
              </c:strCache>
            </c:strRef>
          </c:cat>
          <c:val>
            <c:numRef>
              <c:f>Sheet1!$D$29:$D$34</c:f>
              <c:numCache>
                <c:formatCode>General</c:formatCode>
                <c:ptCount val="6"/>
                <c:pt idx="0">
                  <c:v>3.803E-3</c:v>
                </c:pt>
                <c:pt idx="1">
                  <c:v>0.507413</c:v>
                </c:pt>
                <c:pt idx="2">
                  <c:v>1.16919</c:v>
                </c:pt>
                <c:pt idx="3">
                  <c:v>1.669977</c:v>
                </c:pt>
                <c:pt idx="4">
                  <c:v>2.2322779000000001</c:v>
                </c:pt>
                <c:pt idx="5">
                  <c:v>10.368841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57B5-4EAB-BC9C-31EE1C3CA9D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30715648"/>
        <c:axId val="125036224"/>
      </c:barChart>
      <c:catAx>
        <c:axId val="1307156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defRPr>
            </a:pPr>
            <a:endParaRPr lang="ko-KR"/>
          </a:p>
        </c:txPr>
        <c:crossAx val="125036224"/>
        <c:crosses val="autoZero"/>
        <c:auto val="1"/>
        <c:lblAlgn val="ctr"/>
        <c:lblOffset val="100"/>
        <c:noMultiLvlLbl val="0"/>
      </c:catAx>
      <c:valAx>
        <c:axId val="125036224"/>
        <c:scaling>
          <c:orientation val="minMax"/>
        </c:scaling>
        <c:delete val="0"/>
        <c:axPos val="l"/>
        <c:majorGridlines>
          <c:spPr>
            <a:ln w="31750" cap="flat" cmpd="sng" algn="ctr">
              <a:solidFill>
                <a:srgbClr val="A60014"/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defRPr>
            </a:pPr>
            <a:endParaRPr lang="ko-KR"/>
          </a:p>
        </c:txPr>
        <c:crossAx val="130715648"/>
        <c:crosses val="autoZero"/>
        <c:crossBetween val="between"/>
        <c:majorUnit val="0.5"/>
      </c:valAx>
      <c:spPr>
        <a:noFill/>
        <a:ln w="31750">
          <a:solidFill>
            <a:srgbClr val="F7F7F7"/>
          </a:solidFill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KoPubWorld돋움체 Light" panose="00000300000000000000" pitchFamily="2" charset="-127"/>
            </a:defRPr>
          </a:pPr>
          <a:endParaRPr lang="ko-KR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sz="800">
          <a:latin typeface="맑은 고딕" panose="020B0503020000020004" pitchFamily="50" charset="-127"/>
          <a:ea typeface="맑은 고딕" panose="020B0503020000020004" pitchFamily="50" charset="-127"/>
          <a:cs typeface="KoPubWorld돋움체 Light" panose="00000300000000000000" pitchFamily="2" charset="-127"/>
        </a:defRPr>
      </a:pPr>
      <a:endParaRPr lang="ko-KR"/>
    </a:p>
  </c:txPr>
  <c:externalData r:id="rId1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96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defRPr>
            </a:pPr>
            <a:r>
              <a:rPr lang="en-US"/>
              <a:t>2019</a:t>
            </a:r>
            <a:r>
              <a:rPr lang="ko-KR"/>
              <a:t>년 모델 별 공실률 예측 통계지수</a:t>
            </a: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Sheet1!$E$28</c:f>
              <c:strCache>
                <c:ptCount val="1"/>
                <c:pt idx="0">
                  <c:v>공실률_머신러닝_차이</c:v>
                </c:pt>
              </c:strCache>
            </c:strRef>
          </c:tx>
          <c:spPr>
            <a:solidFill>
              <a:srgbClr val="4E4E4E"/>
            </a:solidFill>
            <a:ln>
              <a:noFill/>
            </a:ln>
            <a:effectLst/>
          </c:spPr>
          <c:invertIfNegative val="0"/>
          <c:cat>
            <c:strRef>
              <c:f>Sheet1!$B$29:$B$34</c:f>
              <c:strCache>
                <c:ptCount val="6"/>
                <c:pt idx="0">
                  <c:v>Min.</c:v>
                </c:pt>
                <c:pt idx="1">
                  <c:v>1st Qu.</c:v>
                </c:pt>
                <c:pt idx="2">
                  <c:v>Median</c:v>
                </c:pt>
                <c:pt idx="3">
                  <c:v>Mean</c:v>
                </c:pt>
                <c:pt idx="4">
                  <c:v>3st Qu.</c:v>
                </c:pt>
                <c:pt idx="5">
                  <c:v>Max.</c:v>
                </c:pt>
              </c:strCache>
            </c:strRef>
          </c:cat>
          <c:val>
            <c:numRef>
              <c:f>Sheet1!$E$29:$E$34</c:f>
              <c:numCache>
                <c:formatCode>General</c:formatCode>
                <c:ptCount val="6"/>
                <c:pt idx="0">
                  <c:v>1.7399999999999999E-2</c:v>
                </c:pt>
                <c:pt idx="1">
                  <c:v>0.89070000000000005</c:v>
                </c:pt>
                <c:pt idx="2">
                  <c:v>1.9089</c:v>
                </c:pt>
                <c:pt idx="3">
                  <c:v>2.9241999999999999</c:v>
                </c:pt>
                <c:pt idx="4">
                  <c:v>3.5249999999999999</c:v>
                </c:pt>
                <c:pt idx="5">
                  <c:v>13.9207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B316-4A08-85D4-0E22C8BAD676}"/>
            </c:ext>
          </c:extLst>
        </c:ser>
        <c:ser>
          <c:idx val="1"/>
          <c:order val="1"/>
          <c:tx>
            <c:strRef>
              <c:f>Sheet1!$F$28</c:f>
              <c:strCache>
                <c:ptCount val="1"/>
                <c:pt idx="0">
                  <c:v>공실률_딥러닝_차이</c:v>
                </c:pt>
              </c:strCache>
            </c:strRef>
          </c:tx>
          <c:spPr>
            <a:solidFill>
              <a:srgbClr val="A60014"/>
            </a:solidFill>
            <a:ln>
              <a:noFill/>
            </a:ln>
            <a:effectLst/>
          </c:spPr>
          <c:invertIfNegative val="0"/>
          <c:cat>
            <c:strRef>
              <c:f>Sheet1!$B$29:$B$34</c:f>
              <c:strCache>
                <c:ptCount val="6"/>
                <c:pt idx="0">
                  <c:v>Min.</c:v>
                </c:pt>
                <c:pt idx="1">
                  <c:v>1st Qu.</c:v>
                </c:pt>
                <c:pt idx="2">
                  <c:v>Median</c:v>
                </c:pt>
                <c:pt idx="3">
                  <c:v>Mean</c:v>
                </c:pt>
                <c:pt idx="4">
                  <c:v>3st Qu.</c:v>
                </c:pt>
                <c:pt idx="5">
                  <c:v>Max.</c:v>
                </c:pt>
              </c:strCache>
            </c:strRef>
          </c:cat>
          <c:val>
            <c:numRef>
              <c:f>Sheet1!$F$29:$F$34</c:f>
              <c:numCache>
                <c:formatCode>General</c:formatCode>
                <c:ptCount val="6"/>
                <c:pt idx="0">
                  <c:v>2.5839999999999998E-2</c:v>
                </c:pt>
                <c:pt idx="1">
                  <c:v>1.0725199999999999</c:v>
                </c:pt>
                <c:pt idx="2">
                  <c:v>1.4065000000000001</c:v>
                </c:pt>
                <c:pt idx="3">
                  <c:v>2.4634499999999999</c:v>
                </c:pt>
                <c:pt idx="4">
                  <c:v>2.8188200000000001</c:v>
                </c:pt>
                <c:pt idx="5">
                  <c:v>10.368840000000001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B316-4A08-85D4-0E22C8BAD67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30716672"/>
        <c:axId val="125037952"/>
      </c:barChart>
      <c:catAx>
        <c:axId val="1307166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defRPr>
            </a:pPr>
            <a:endParaRPr lang="ko-KR"/>
          </a:p>
        </c:txPr>
        <c:crossAx val="125037952"/>
        <c:crosses val="autoZero"/>
        <c:auto val="1"/>
        <c:lblAlgn val="ctr"/>
        <c:lblOffset val="100"/>
        <c:noMultiLvlLbl val="0"/>
      </c:catAx>
      <c:valAx>
        <c:axId val="125037952"/>
        <c:scaling>
          <c:orientation val="minMax"/>
        </c:scaling>
        <c:delete val="0"/>
        <c:axPos val="l"/>
        <c:majorGridlines>
          <c:spPr>
            <a:ln w="31750" cap="flat" cmpd="sng" algn="ctr">
              <a:solidFill>
                <a:srgbClr val="A60014"/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defRPr>
            </a:pPr>
            <a:endParaRPr lang="ko-KR"/>
          </a:p>
        </c:txPr>
        <c:crossAx val="130716672"/>
        <c:crosses val="autoZero"/>
        <c:crossBetween val="between"/>
        <c:majorUnit val="0.5"/>
      </c:valAx>
      <c:spPr>
        <a:noFill/>
        <a:ln w="31750">
          <a:solidFill>
            <a:srgbClr val="F7F7F7"/>
          </a:solidFill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KoPubWorld돋움체 Light" panose="00000300000000000000" pitchFamily="2" charset="-127"/>
            </a:defRPr>
          </a:pPr>
          <a:endParaRPr lang="ko-KR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sz="800">
          <a:latin typeface="맑은 고딕" panose="020B0503020000020004" pitchFamily="50" charset="-127"/>
          <a:ea typeface="맑은 고딕" panose="020B0503020000020004" pitchFamily="50" charset="-127"/>
          <a:cs typeface="KoPubWorld돋움체 Light" panose="00000300000000000000" pitchFamily="2" charset="-127"/>
        </a:defRPr>
      </a:pPr>
      <a:endParaRPr lang="ko-KR"/>
    </a:p>
  </c:txPr>
  <c:externalData r:id="rId1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noFill/>
            <a:ln>
              <a:noFill/>
            </a:ln>
            <a:effectLst/>
          </c:spPr>
          <c:invertIfNegative val="0"/>
          <c:cat>
            <c:strRef>
              <c:f>aaa!$A$2:$A$26</c:f>
              <c:strCache>
                <c:ptCount val="25"/>
                <c:pt idx="0">
                  <c:v>명동</c:v>
                </c:pt>
                <c:pt idx="1">
                  <c:v>소공동</c:v>
                </c:pt>
                <c:pt idx="2">
                  <c:v>광희동</c:v>
                </c:pt>
                <c:pt idx="3">
                  <c:v>여의동</c:v>
                </c:pt>
                <c:pt idx="4">
                  <c:v>종로1·2·3·4가동</c:v>
                </c:pt>
                <c:pt idx="5">
                  <c:v>신촌동</c:v>
                </c:pt>
                <c:pt idx="6">
                  <c:v>사직동</c:v>
                </c:pt>
                <c:pt idx="7">
                  <c:v>구로3동</c:v>
                </c:pt>
                <c:pt idx="8">
                  <c:v>을지로동</c:v>
                </c:pt>
                <c:pt idx="9">
                  <c:v>연남동</c:v>
                </c:pt>
                <c:pt idx="10">
                  <c:v>서교동</c:v>
                </c:pt>
                <c:pt idx="11">
                  <c:v>상계2동</c:v>
                </c:pt>
                <c:pt idx="12">
                  <c:v>구의2동</c:v>
                </c:pt>
                <c:pt idx="13">
                  <c:v>종로5·6가동</c:v>
                </c:pt>
                <c:pt idx="14">
                  <c:v>서원동</c:v>
                </c:pt>
                <c:pt idx="15">
                  <c:v>혜화동</c:v>
                </c:pt>
                <c:pt idx="16">
                  <c:v>청룡동</c:v>
                </c:pt>
                <c:pt idx="17">
                  <c:v>노량진1동</c:v>
                </c:pt>
                <c:pt idx="18">
                  <c:v>회현동</c:v>
                </c:pt>
                <c:pt idx="19">
                  <c:v>휘경2동</c:v>
                </c:pt>
                <c:pt idx="20">
                  <c:v>청담동</c:v>
                </c:pt>
                <c:pt idx="21">
                  <c:v>아현동</c:v>
                </c:pt>
                <c:pt idx="22">
                  <c:v>상도2동</c:v>
                </c:pt>
                <c:pt idx="23">
                  <c:v>등촌3동</c:v>
                </c:pt>
                <c:pt idx="24">
                  <c:v>화양동</c:v>
                </c:pt>
              </c:strCache>
            </c:strRef>
          </c:cat>
          <c:val>
            <c:numRef>
              <c:f>aaa!$B$2:$B$26</c:f>
              <c:numCache>
                <c:formatCode>General</c:formatCode>
                <c:ptCount val="25"/>
                <c:pt idx="0">
                  <c:v>300.5736</c:v>
                </c:pt>
                <c:pt idx="1">
                  <c:v>169.92666666666699</c:v>
                </c:pt>
                <c:pt idx="2">
                  <c:v>114.3612</c:v>
                </c:pt>
                <c:pt idx="3">
                  <c:v>107.2884</c:v>
                </c:pt>
                <c:pt idx="4">
                  <c:v>93.861166666666705</c:v>
                </c:pt>
                <c:pt idx="5">
                  <c:v>87.1965</c:v>
                </c:pt>
                <c:pt idx="6">
                  <c:v>84.179599999999994</c:v>
                </c:pt>
                <c:pt idx="7">
                  <c:v>80.557500000000005</c:v>
                </c:pt>
                <c:pt idx="8">
                  <c:v>79.675250000000005</c:v>
                </c:pt>
                <c:pt idx="9">
                  <c:v>79.588750000000005</c:v>
                </c:pt>
                <c:pt idx="10">
                  <c:v>79.34</c:v>
                </c:pt>
                <c:pt idx="11">
                  <c:v>78.098666666666702</c:v>
                </c:pt>
                <c:pt idx="12">
                  <c:v>76.034499999999994</c:v>
                </c:pt>
                <c:pt idx="13">
                  <c:v>75.934375000000003</c:v>
                </c:pt>
                <c:pt idx="14">
                  <c:v>73.132999999999996</c:v>
                </c:pt>
                <c:pt idx="15">
                  <c:v>72.993600000000001</c:v>
                </c:pt>
                <c:pt idx="16">
                  <c:v>72.081571428571394</c:v>
                </c:pt>
                <c:pt idx="17">
                  <c:v>71.937399999999997</c:v>
                </c:pt>
                <c:pt idx="18">
                  <c:v>69.287000000000006</c:v>
                </c:pt>
                <c:pt idx="19">
                  <c:v>66.177999999999997</c:v>
                </c:pt>
                <c:pt idx="20">
                  <c:v>65.440333333333299</c:v>
                </c:pt>
                <c:pt idx="21">
                  <c:v>64.891499999999994</c:v>
                </c:pt>
                <c:pt idx="22">
                  <c:v>64.344499999999996</c:v>
                </c:pt>
                <c:pt idx="23">
                  <c:v>63.951000000000001</c:v>
                </c:pt>
                <c:pt idx="24">
                  <c:v>63.912857142857099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01B0-4320-A318-2F209B22690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-27"/>
        <c:axId val="137440768"/>
        <c:axId val="128773504"/>
      </c:barChart>
      <c:catAx>
        <c:axId val="1374407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defRPr>
            </a:pPr>
            <a:endParaRPr lang="ko-KR"/>
          </a:p>
        </c:txPr>
        <c:crossAx val="128773504"/>
        <c:crosses val="autoZero"/>
        <c:auto val="1"/>
        <c:lblAlgn val="ctr"/>
        <c:lblOffset val="100"/>
        <c:noMultiLvlLbl val="0"/>
      </c:catAx>
      <c:valAx>
        <c:axId val="128773504"/>
        <c:scaling>
          <c:orientation val="minMax"/>
          <c:max val="35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defRPr>
            </a:pPr>
            <a:endParaRPr lang="ko-KR"/>
          </a:p>
        </c:txPr>
        <c:crossAx val="137440768"/>
        <c:crosses val="autoZero"/>
        <c:crossBetween val="between"/>
        <c:majorUnit val="175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>
          <a:latin typeface="맑은 고딕" panose="020B0503020000020004" pitchFamily="50" charset="-127"/>
          <a:ea typeface="맑은 고딕" panose="020B0503020000020004" pitchFamily="50" charset="-127"/>
          <a:cs typeface="KoPubWorld돋움체 Light" panose="00000300000000000000" pitchFamily="2" charset="-127"/>
        </a:defRPr>
      </a:pPr>
      <a:endParaRPr lang="ko-KR"/>
    </a:p>
  </c:txPr>
  <c:externalData r:id="rId1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noFill/>
            <a:ln>
              <a:noFill/>
            </a:ln>
            <a:effectLst/>
          </c:spPr>
          <c:invertIfNegative val="0"/>
          <c:cat>
            <c:strRef>
              <c:f>Nosales_dong!$D$2:$D$26</c:f>
              <c:strCache>
                <c:ptCount val="25"/>
                <c:pt idx="0">
                  <c:v>상계6·7동</c:v>
                </c:pt>
                <c:pt idx="1">
                  <c:v>상계1동</c:v>
                </c:pt>
                <c:pt idx="2">
                  <c:v>홍제3동</c:v>
                </c:pt>
                <c:pt idx="3">
                  <c:v>방화2동</c:v>
                </c:pt>
                <c:pt idx="4">
                  <c:v>월곡2동</c:v>
                </c:pt>
                <c:pt idx="5">
                  <c:v>이문2동</c:v>
                </c:pt>
                <c:pt idx="6">
                  <c:v>사당1동</c:v>
                </c:pt>
                <c:pt idx="7">
                  <c:v>중앙동</c:v>
                </c:pt>
                <c:pt idx="8">
                  <c:v>수유1동</c:v>
                </c:pt>
                <c:pt idx="9">
                  <c:v>신길5동</c:v>
                </c:pt>
                <c:pt idx="10">
                  <c:v>청구동</c:v>
                </c:pt>
                <c:pt idx="11">
                  <c:v>신대방1동</c:v>
                </c:pt>
                <c:pt idx="12">
                  <c:v>남현동</c:v>
                </c:pt>
                <c:pt idx="13">
                  <c:v>구산동</c:v>
                </c:pt>
                <c:pt idx="14">
                  <c:v>인수동</c:v>
                </c:pt>
                <c:pt idx="15">
                  <c:v>연희동</c:v>
                </c:pt>
                <c:pt idx="16">
                  <c:v>수유3동</c:v>
                </c:pt>
                <c:pt idx="17">
                  <c:v>수서동</c:v>
                </c:pt>
                <c:pt idx="18">
                  <c:v>창2동</c:v>
                </c:pt>
                <c:pt idx="19">
                  <c:v>전농2동</c:v>
                </c:pt>
                <c:pt idx="20">
                  <c:v>수유2동</c:v>
                </c:pt>
                <c:pt idx="21">
                  <c:v>보문동</c:v>
                </c:pt>
                <c:pt idx="22">
                  <c:v>정릉3동</c:v>
                </c:pt>
                <c:pt idx="23">
                  <c:v>월계1동</c:v>
                </c:pt>
                <c:pt idx="24">
                  <c:v>서원동</c:v>
                </c:pt>
              </c:strCache>
            </c:strRef>
          </c:cat>
          <c:val>
            <c:numRef>
              <c:f>Nosales_dong!$F$2:$F$26</c:f>
              <c:numCache>
                <c:formatCode>General</c:formatCode>
                <c:ptCount val="25"/>
                <c:pt idx="0">
                  <c:v>2.294</c:v>
                </c:pt>
                <c:pt idx="1">
                  <c:v>2.5190000000000001</c:v>
                </c:pt>
                <c:pt idx="2">
                  <c:v>2.5419999999999998</c:v>
                </c:pt>
                <c:pt idx="3">
                  <c:v>2.65533333333333</c:v>
                </c:pt>
                <c:pt idx="4">
                  <c:v>2.7302499999999998</c:v>
                </c:pt>
                <c:pt idx="5">
                  <c:v>2.8170000000000002</c:v>
                </c:pt>
                <c:pt idx="6">
                  <c:v>2.8538333333333301</c:v>
                </c:pt>
                <c:pt idx="7">
                  <c:v>2.9020000000000001</c:v>
                </c:pt>
                <c:pt idx="8">
                  <c:v>2.96933333333333</c:v>
                </c:pt>
                <c:pt idx="9">
                  <c:v>3.0714999999999999</c:v>
                </c:pt>
                <c:pt idx="10">
                  <c:v>3.08</c:v>
                </c:pt>
                <c:pt idx="11">
                  <c:v>3.101</c:v>
                </c:pt>
                <c:pt idx="12">
                  <c:v>3.1176666666666701</c:v>
                </c:pt>
                <c:pt idx="13">
                  <c:v>3.2013333333333298</c:v>
                </c:pt>
                <c:pt idx="14">
                  <c:v>3.2562500000000001</c:v>
                </c:pt>
                <c:pt idx="15">
                  <c:v>3.2805</c:v>
                </c:pt>
                <c:pt idx="16">
                  <c:v>3.3540000000000001</c:v>
                </c:pt>
                <c:pt idx="17">
                  <c:v>3.3849999999999998</c:v>
                </c:pt>
                <c:pt idx="18">
                  <c:v>3.3969999999999998</c:v>
                </c:pt>
                <c:pt idx="19">
                  <c:v>3.4325000000000001</c:v>
                </c:pt>
                <c:pt idx="20">
                  <c:v>3.5409999999999999</c:v>
                </c:pt>
                <c:pt idx="21">
                  <c:v>3.5434999999999999</c:v>
                </c:pt>
                <c:pt idx="22">
                  <c:v>3.5556666666666699</c:v>
                </c:pt>
                <c:pt idx="23">
                  <c:v>3.5609999999999999</c:v>
                </c:pt>
                <c:pt idx="24">
                  <c:v>3.5793333333333299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B6B7-4265-8B3F-F05DA81B5A6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-27"/>
        <c:axId val="137259008"/>
        <c:axId val="128775808"/>
      </c:barChart>
      <c:catAx>
        <c:axId val="1372590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defRPr>
            </a:pPr>
            <a:endParaRPr lang="ko-KR"/>
          </a:p>
        </c:txPr>
        <c:crossAx val="128775808"/>
        <c:crosses val="autoZero"/>
        <c:auto val="1"/>
        <c:lblAlgn val="ctr"/>
        <c:lblOffset val="100"/>
        <c:noMultiLvlLbl val="0"/>
      </c:catAx>
      <c:valAx>
        <c:axId val="1287758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defRPr>
            </a:pPr>
            <a:endParaRPr lang="ko-KR"/>
          </a:p>
        </c:txPr>
        <c:crossAx val="1372590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>
          <a:latin typeface="맑은 고딕" panose="020B0503020000020004" pitchFamily="50" charset="-127"/>
          <a:ea typeface="맑은 고딕" panose="020B0503020000020004" pitchFamily="50" charset="-127"/>
          <a:cs typeface="KoPubWorld돋움체 Light" panose="00000300000000000000" pitchFamily="2" charset="-127"/>
        </a:defRPr>
      </a:pPr>
      <a:endParaRPr lang="ko-KR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0" i="0" u="none" strike="noStrike" kern="1200" spc="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pPr>
            <a:r>
              <a:rPr lang="ko-KR" sz="1100"/>
              <a:t>명동길 상권의 편의점에 대한 점포 수</a:t>
            </a: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v>점포 수</c:v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명동길!$B$23:$F$23</c:f>
              <c:numCache>
                <c:formatCode>General</c:formatCode>
                <c:ptCount val="5"/>
                <c:pt idx="0">
                  <c:v>2015</c:v>
                </c:pt>
                <c:pt idx="1">
                  <c:v>2016</c:v>
                </c:pt>
                <c:pt idx="2">
                  <c:v>2017</c:v>
                </c:pt>
                <c:pt idx="3">
                  <c:v>2018</c:v>
                </c:pt>
                <c:pt idx="4">
                  <c:v>2019</c:v>
                </c:pt>
              </c:numCache>
            </c:numRef>
          </c:cat>
          <c:val>
            <c:numRef>
              <c:f>명동길!$B$24:$F$24</c:f>
              <c:numCache>
                <c:formatCode>General</c:formatCode>
                <c:ptCount val="5"/>
                <c:pt idx="0">
                  <c:v>3</c:v>
                </c:pt>
                <c:pt idx="1">
                  <c:v>3.25</c:v>
                </c:pt>
                <c:pt idx="2">
                  <c:v>3.25</c:v>
                </c:pt>
                <c:pt idx="3">
                  <c:v>4.25</c:v>
                </c:pt>
                <c:pt idx="4">
                  <c:v>5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F347-47E1-BAD0-F5788DF7F11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23872768"/>
        <c:axId val="82405056"/>
      </c:lineChart>
      <c:catAx>
        <c:axId val="1238727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82405056"/>
        <c:crosses val="autoZero"/>
        <c:auto val="1"/>
        <c:lblAlgn val="ctr"/>
        <c:lblOffset val="100"/>
        <c:noMultiLvlLbl val="0"/>
      </c:catAx>
      <c:valAx>
        <c:axId val="824050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2387276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dk1"/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solidFill>
      <a:schemeClr val="lt1"/>
    </a:solidFill>
    <a:ln w="12700" cap="flat" cmpd="sng" algn="ctr">
      <a:solidFill>
        <a:schemeClr val="accent6"/>
      </a:solidFill>
      <a:prstDash val="solid"/>
      <a:miter lim="800000"/>
    </a:ln>
    <a:effectLst/>
  </c:spPr>
  <c:txPr>
    <a:bodyPr/>
    <a:lstStyle/>
    <a:p>
      <a:pPr>
        <a:defRPr>
          <a:solidFill>
            <a:schemeClr val="dk1"/>
          </a:solidFill>
          <a:latin typeface="+mn-lt"/>
          <a:ea typeface="+mn-ea"/>
          <a:cs typeface="+mn-cs"/>
        </a:defRPr>
      </a:pPr>
      <a:endParaRPr lang="ko-KR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0" i="0" u="none" strike="noStrike" kern="1200" spc="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pPr>
            <a:r>
              <a:rPr lang="ko-KR" sz="1100"/>
              <a:t>명동길 상권의 유동인구 수</a:t>
            </a: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v>유동인구 수</c:v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명동길!$B$57:$F$57</c:f>
              <c:numCache>
                <c:formatCode>General</c:formatCode>
                <c:ptCount val="5"/>
                <c:pt idx="0">
                  <c:v>2015</c:v>
                </c:pt>
                <c:pt idx="1">
                  <c:v>2016</c:v>
                </c:pt>
                <c:pt idx="2">
                  <c:v>2017</c:v>
                </c:pt>
                <c:pt idx="3">
                  <c:v>2018</c:v>
                </c:pt>
                <c:pt idx="4">
                  <c:v>2019</c:v>
                </c:pt>
              </c:numCache>
            </c:numRef>
          </c:cat>
          <c:val>
            <c:numRef>
              <c:f>명동길!$B$61:$F$61</c:f>
              <c:numCache>
                <c:formatCode>_(* #,##0_);_(* \(#,##0\);_(* "-"_);_(@_)</c:formatCode>
                <c:ptCount val="5"/>
                <c:pt idx="0">
                  <c:v>163228.25</c:v>
                </c:pt>
                <c:pt idx="1">
                  <c:v>112339.75</c:v>
                </c:pt>
                <c:pt idx="2">
                  <c:v>150684.25</c:v>
                </c:pt>
                <c:pt idx="3">
                  <c:v>143696</c:v>
                </c:pt>
                <c:pt idx="4">
                  <c:v>117210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6D95-4D2C-BF38-D509059F123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23873792"/>
        <c:axId val="82409664"/>
      </c:lineChart>
      <c:catAx>
        <c:axId val="1238737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82409664"/>
        <c:crosses val="autoZero"/>
        <c:auto val="1"/>
        <c:lblAlgn val="ctr"/>
        <c:lblOffset val="100"/>
        <c:noMultiLvlLbl val="0"/>
      </c:catAx>
      <c:valAx>
        <c:axId val="824096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_(* #,##0_);_(* \(#,##0\);_(* &quot;-&quot;_);_(@_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23873792"/>
        <c:crosses val="autoZero"/>
        <c:crossBetween val="between"/>
        <c:majorUnit val="30000"/>
      </c:valAx>
      <c:spPr>
        <a:noFill/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dk1"/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solidFill>
      <a:schemeClr val="lt1"/>
    </a:solidFill>
    <a:ln w="12700" cap="flat" cmpd="sng" algn="ctr">
      <a:solidFill>
        <a:schemeClr val="accent6"/>
      </a:solidFill>
      <a:prstDash val="solid"/>
      <a:miter lim="800000"/>
    </a:ln>
    <a:effectLst/>
  </c:spPr>
  <c:txPr>
    <a:bodyPr/>
    <a:lstStyle/>
    <a:p>
      <a:pPr>
        <a:defRPr>
          <a:solidFill>
            <a:schemeClr val="dk1"/>
          </a:solidFill>
          <a:latin typeface="+mn-lt"/>
          <a:ea typeface="+mn-ea"/>
          <a:cs typeface="+mn-cs"/>
        </a:defRPr>
      </a:pPr>
      <a:endParaRPr lang="ko-KR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0" i="0" u="none" strike="noStrike" kern="1200" spc="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pPr>
            <a:r>
              <a:rPr lang="ko-KR" sz="1100" dirty="0" err="1"/>
              <a:t>명동길</a:t>
            </a:r>
            <a:r>
              <a:rPr lang="ko-KR" sz="1100" dirty="0"/>
              <a:t> 상권 편의점의 점포 당 기대 유동인구 수</a:t>
            </a: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v>기대 유동인구 수</c:v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명동길!$B$57:$F$57</c:f>
              <c:numCache>
                <c:formatCode>General</c:formatCode>
                <c:ptCount val="5"/>
                <c:pt idx="0">
                  <c:v>2015</c:v>
                </c:pt>
                <c:pt idx="1">
                  <c:v>2016</c:v>
                </c:pt>
                <c:pt idx="2">
                  <c:v>2017</c:v>
                </c:pt>
                <c:pt idx="3">
                  <c:v>2018</c:v>
                </c:pt>
                <c:pt idx="4">
                  <c:v>2019</c:v>
                </c:pt>
              </c:numCache>
            </c:numRef>
          </c:cat>
          <c:val>
            <c:numRef>
              <c:f>명동길!$B$112:$F$112</c:f>
              <c:numCache>
                <c:formatCode>_(* #,##0_);_(* \(#,##0\);_(* "-"_);_(@_)</c:formatCode>
                <c:ptCount val="5"/>
                <c:pt idx="0">
                  <c:v>54409.416666666701</c:v>
                </c:pt>
                <c:pt idx="1">
                  <c:v>34566.0769230769</c:v>
                </c:pt>
                <c:pt idx="2">
                  <c:v>46364.384615384603</c:v>
                </c:pt>
                <c:pt idx="3">
                  <c:v>33810.823529411799</c:v>
                </c:pt>
                <c:pt idx="4">
                  <c:v>23442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C858-4F55-ABB2-0D6479B8953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26132224"/>
        <c:axId val="82428480"/>
      </c:lineChart>
      <c:catAx>
        <c:axId val="1261322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82428480"/>
        <c:crosses val="autoZero"/>
        <c:auto val="1"/>
        <c:lblAlgn val="ctr"/>
        <c:lblOffset val="100"/>
        <c:noMultiLvlLbl val="0"/>
      </c:catAx>
      <c:valAx>
        <c:axId val="824284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_(* #,##0_);_(* \(#,##0\);_(* &quot;-&quot;_);_(@_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2613222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dk1"/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solidFill>
      <a:schemeClr val="lt1"/>
    </a:solidFill>
    <a:ln w="12700" cap="flat" cmpd="sng" algn="ctr">
      <a:solidFill>
        <a:schemeClr val="accent6"/>
      </a:solidFill>
      <a:prstDash val="solid"/>
      <a:miter lim="800000"/>
    </a:ln>
    <a:effectLst/>
  </c:spPr>
  <c:txPr>
    <a:bodyPr/>
    <a:lstStyle/>
    <a:p>
      <a:pPr>
        <a:defRPr>
          <a:solidFill>
            <a:schemeClr val="dk1"/>
          </a:solidFill>
          <a:latin typeface="+mn-lt"/>
          <a:ea typeface="+mn-ea"/>
          <a:cs typeface="+mn-cs"/>
        </a:defRPr>
      </a:pPr>
      <a:endParaRPr lang="ko-KR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0" i="0" u="none" strike="noStrike" kern="1200" spc="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pPr>
            <a:r>
              <a:rPr lang="ko-KR" sz="1100"/>
              <a:t>명동길 상권의 임대료 추이</a:t>
            </a: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v>임대료</c:v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명동길!$B$1:$R$1</c:f>
              <c:strCache>
                <c:ptCount val="17"/>
                <c:pt idx="0">
                  <c:v>2015_1</c:v>
                </c:pt>
                <c:pt idx="1">
                  <c:v>2015_2</c:v>
                </c:pt>
                <c:pt idx="2">
                  <c:v>2015_3</c:v>
                </c:pt>
                <c:pt idx="3">
                  <c:v>2015_4</c:v>
                </c:pt>
                <c:pt idx="4">
                  <c:v>2016_1</c:v>
                </c:pt>
                <c:pt idx="5">
                  <c:v>2016_2</c:v>
                </c:pt>
                <c:pt idx="6">
                  <c:v>2016_3</c:v>
                </c:pt>
                <c:pt idx="7">
                  <c:v>2016_4</c:v>
                </c:pt>
                <c:pt idx="8">
                  <c:v>2017_1</c:v>
                </c:pt>
                <c:pt idx="9">
                  <c:v>2017_2</c:v>
                </c:pt>
                <c:pt idx="10">
                  <c:v>2017_3</c:v>
                </c:pt>
                <c:pt idx="11">
                  <c:v>2017_4</c:v>
                </c:pt>
                <c:pt idx="12">
                  <c:v>2018_1</c:v>
                </c:pt>
                <c:pt idx="13">
                  <c:v>2018_2</c:v>
                </c:pt>
                <c:pt idx="14">
                  <c:v>2018_3</c:v>
                </c:pt>
                <c:pt idx="15">
                  <c:v>2018_4</c:v>
                </c:pt>
                <c:pt idx="16">
                  <c:v>2019_1</c:v>
                </c:pt>
              </c:strCache>
            </c:strRef>
          </c:cat>
          <c:val>
            <c:numRef>
              <c:f>명동길!$B$2:$R$2</c:f>
              <c:numCache>
                <c:formatCode>General</c:formatCode>
                <c:ptCount val="17"/>
                <c:pt idx="0">
                  <c:v>323.30099999999999</c:v>
                </c:pt>
                <c:pt idx="1">
                  <c:v>339.37700000000001</c:v>
                </c:pt>
                <c:pt idx="2">
                  <c:v>344.92599999999999</c:v>
                </c:pt>
                <c:pt idx="3">
                  <c:v>324.81900000000002</c:v>
                </c:pt>
                <c:pt idx="4">
                  <c:v>334.07</c:v>
                </c:pt>
                <c:pt idx="5">
                  <c:v>363.77</c:v>
                </c:pt>
                <c:pt idx="6">
                  <c:v>339.33600000000001</c:v>
                </c:pt>
                <c:pt idx="7">
                  <c:v>333.44099999999997</c:v>
                </c:pt>
                <c:pt idx="8">
                  <c:v>342.17599999999999</c:v>
                </c:pt>
                <c:pt idx="9">
                  <c:v>325.23399999999998</c:v>
                </c:pt>
                <c:pt idx="10">
                  <c:v>320.01499999999999</c:v>
                </c:pt>
                <c:pt idx="11">
                  <c:v>332.55799999999999</c:v>
                </c:pt>
                <c:pt idx="12">
                  <c:v>332.86399999999998</c:v>
                </c:pt>
                <c:pt idx="13">
                  <c:v>300.226</c:v>
                </c:pt>
                <c:pt idx="14">
                  <c:v>315.71199999999999</c:v>
                </c:pt>
                <c:pt idx="15">
                  <c:v>317.14699999999999</c:v>
                </c:pt>
                <c:pt idx="16">
                  <c:v>328.30799999999999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D5D5-4581-B26A-1A81B583769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26133760"/>
        <c:axId val="82430208"/>
      </c:lineChart>
      <c:catAx>
        <c:axId val="1261337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82430208"/>
        <c:crosses val="autoZero"/>
        <c:auto val="1"/>
        <c:lblAlgn val="ctr"/>
        <c:lblOffset val="100"/>
        <c:tickLblSkip val="4"/>
        <c:noMultiLvlLbl val="0"/>
      </c:catAx>
      <c:valAx>
        <c:axId val="82430208"/>
        <c:scaling>
          <c:orientation val="minMax"/>
          <c:min val="29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26133760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dk1"/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solidFill>
      <a:schemeClr val="lt1"/>
    </a:solidFill>
    <a:ln w="12700" cap="flat" cmpd="sng" algn="ctr">
      <a:solidFill>
        <a:schemeClr val="accent6"/>
      </a:solidFill>
      <a:prstDash val="solid"/>
      <a:miter lim="800000"/>
    </a:ln>
    <a:effectLst/>
  </c:spPr>
  <c:txPr>
    <a:bodyPr/>
    <a:lstStyle/>
    <a:p>
      <a:pPr>
        <a:defRPr>
          <a:solidFill>
            <a:schemeClr val="dk1"/>
          </a:solidFill>
          <a:latin typeface="+mn-lt"/>
          <a:ea typeface="+mn-ea"/>
          <a:cs typeface="+mn-cs"/>
        </a:defRPr>
      </a:pPr>
      <a:endParaRPr lang="ko-KR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0" i="0" u="none" strike="noStrike" kern="1200" spc="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pPr>
            <a:r>
              <a:rPr lang="ko-KR" sz="1100" dirty="0" err="1"/>
              <a:t>명동길</a:t>
            </a:r>
            <a:r>
              <a:rPr lang="ko-KR" sz="1100" dirty="0"/>
              <a:t> 상권 편의점의 점포</a:t>
            </a:r>
            <a:r>
              <a:rPr lang="en-US" altLang="ko-KR" sz="1100" dirty="0"/>
              <a:t> </a:t>
            </a:r>
            <a:r>
              <a:rPr lang="ko-KR" sz="1100" dirty="0"/>
              <a:t>당 기대매출액</a:t>
            </a: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v>기대매출액</c:v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명동길!$B$23:$F$23</c:f>
              <c:numCache>
                <c:formatCode>General</c:formatCode>
                <c:ptCount val="5"/>
                <c:pt idx="0">
                  <c:v>2015</c:v>
                </c:pt>
                <c:pt idx="1">
                  <c:v>2016</c:v>
                </c:pt>
                <c:pt idx="2">
                  <c:v>2017</c:v>
                </c:pt>
                <c:pt idx="3">
                  <c:v>2018</c:v>
                </c:pt>
                <c:pt idx="4">
                  <c:v>2019</c:v>
                </c:pt>
              </c:numCache>
            </c:numRef>
          </c:cat>
          <c:val>
            <c:numRef>
              <c:f>명동길!$B$42:$F$42</c:f>
              <c:numCache>
                <c:formatCode>General</c:formatCode>
                <c:ptCount val="5"/>
                <c:pt idx="0">
                  <c:v>113258551.333333</c:v>
                </c:pt>
                <c:pt idx="1">
                  <c:v>84615384.923076898</c:v>
                </c:pt>
                <c:pt idx="2">
                  <c:v>104748234.76923101</c:v>
                </c:pt>
                <c:pt idx="3">
                  <c:v>103672921.011765</c:v>
                </c:pt>
                <c:pt idx="4" formatCode="_(* #,##0_);_(* \(#,##0\);_(* &quot;-&quot;_);_(@_)">
                  <c:v>87147900.599999994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B7B0-4280-9B38-4E0AA3BC09F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26135296"/>
        <c:axId val="82431936"/>
      </c:lineChart>
      <c:catAx>
        <c:axId val="1261352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82431936"/>
        <c:crosses val="autoZero"/>
        <c:auto val="1"/>
        <c:lblAlgn val="ctr"/>
        <c:lblOffset val="100"/>
        <c:noMultiLvlLbl val="0"/>
      </c:catAx>
      <c:valAx>
        <c:axId val="82431936"/>
        <c:scaling>
          <c:orientation val="minMax"/>
          <c:min val="60000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26135296"/>
        <c:crosses val="autoZero"/>
        <c:crossBetween val="between"/>
        <c:majorUnit val="15000000"/>
      </c:valAx>
      <c:spPr>
        <a:noFill/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dk1"/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solidFill>
      <a:schemeClr val="lt1"/>
    </a:solidFill>
    <a:ln w="12700" cap="flat" cmpd="sng" algn="ctr">
      <a:solidFill>
        <a:schemeClr val="accent6"/>
      </a:solidFill>
      <a:prstDash val="solid"/>
      <a:miter lim="800000"/>
    </a:ln>
    <a:effectLst/>
  </c:spPr>
  <c:txPr>
    <a:bodyPr/>
    <a:lstStyle/>
    <a:p>
      <a:pPr>
        <a:defRPr>
          <a:solidFill>
            <a:schemeClr val="dk1"/>
          </a:solidFill>
          <a:latin typeface="+mn-lt"/>
          <a:ea typeface="+mn-ea"/>
          <a:cs typeface="+mn-cs"/>
        </a:defRPr>
      </a:pPr>
      <a:endParaRPr lang="ko-KR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0" i="0" u="none" strike="noStrike" kern="1200" spc="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pPr>
            <a:r>
              <a:rPr lang="ko-KR" sz="1100"/>
              <a:t>명동길 상권의 공실률 추이</a:t>
            </a: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v>공실률</c:v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명동길!$B$3:$R$3</c:f>
              <c:strCache>
                <c:ptCount val="17"/>
                <c:pt idx="0">
                  <c:v>2015_1</c:v>
                </c:pt>
                <c:pt idx="1">
                  <c:v>2015_2</c:v>
                </c:pt>
                <c:pt idx="2">
                  <c:v>2015_3</c:v>
                </c:pt>
                <c:pt idx="3">
                  <c:v>2015_4</c:v>
                </c:pt>
                <c:pt idx="4">
                  <c:v>2016_1</c:v>
                </c:pt>
                <c:pt idx="5">
                  <c:v>2016_2</c:v>
                </c:pt>
                <c:pt idx="6">
                  <c:v>2016_3</c:v>
                </c:pt>
                <c:pt idx="7">
                  <c:v>2016_4</c:v>
                </c:pt>
                <c:pt idx="8">
                  <c:v>2017_1</c:v>
                </c:pt>
                <c:pt idx="9">
                  <c:v>2017_2</c:v>
                </c:pt>
                <c:pt idx="10">
                  <c:v>2017_3</c:v>
                </c:pt>
                <c:pt idx="11">
                  <c:v>2017_4</c:v>
                </c:pt>
                <c:pt idx="12">
                  <c:v>2018_1</c:v>
                </c:pt>
                <c:pt idx="13">
                  <c:v>2018_2</c:v>
                </c:pt>
                <c:pt idx="14">
                  <c:v>2018_3</c:v>
                </c:pt>
                <c:pt idx="15">
                  <c:v>2018_4</c:v>
                </c:pt>
                <c:pt idx="16">
                  <c:v>2019_1</c:v>
                </c:pt>
              </c:strCache>
            </c:strRef>
          </c:cat>
          <c:val>
            <c:numRef>
              <c:f>명동길!$B$4:$R$4</c:f>
              <c:numCache>
                <c:formatCode>General</c:formatCode>
                <c:ptCount val="17"/>
                <c:pt idx="0">
                  <c:v>7.6589999999999998</c:v>
                </c:pt>
                <c:pt idx="1">
                  <c:v>7.9669999999999996</c:v>
                </c:pt>
                <c:pt idx="2">
                  <c:v>8.3510000000000009</c:v>
                </c:pt>
                <c:pt idx="3">
                  <c:v>7.9260000000000002</c:v>
                </c:pt>
                <c:pt idx="4">
                  <c:v>8.6519999999999992</c:v>
                </c:pt>
                <c:pt idx="5">
                  <c:v>6.3949999999999996</c:v>
                </c:pt>
                <c:pt idx="6">
                  <c:v>6.1719999999999997</c:v>
                </c:pt>
                <c:pt idx="7">
                  <c:v>6.0179999999999998</c:v>
                </c:pt>
                <c:pt idx="8">
                  <c:v>6.7210000000000001</c:v>
                </c:pt>
                <c:pt idx="9">
                  <c:v>4.7709999999999999</c:v>
                </c:pt>
                <c:pt idx="10">
                  <c:v>4.726</c:v>
                </c:pt>
                <c:pt idx="11">
                  <c:v>5.9089999999999998</c:v>
                </c:pt>
                <c:pt idx="12">
                  <c:v>7.8079999999999998</c:v>
                </c:pt>
                <c:pt idx="13">
                  <c:v>7.681</c:v>
                </c:pt>
                <c:pt idx="14">
                  <c:v>9.2889999999999997</c:v>
                </c:pt>
                <c:pt idx="15">
                  <c:v>10.298</c:v>
                </c:pt>
                <c:pt idx="16">
                  <c:v>12.712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6087-47CB-B41C-3EE32F1A2DA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26135808"/>
        <c:axId val="82433664"/>
      </c:lineChart>
      <c:catAx>
        <c:axId val="1261358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82433664"/>
        <c:crosses val="autoZero"/>
        <c:auto val="1"/>
        <c:lblAlgn val="ctr"/>
        <c:lblOffset val="100"/>
        <c:tickLblSkip val="4"/>
        <c:noMultiLvlLbl val="0"/>
      </c:catAx>
      <c:valAx>
        <c:axId val="824336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2613580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dk1"/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solidFill>
      <a:schemeClr val="lt1"/>
    </a:solidFill>
    <a:ln w="12700" cap="flat" cmpd="sng" algn="ctr">
      <a:solidFill>
        <a:schemeClr val="accent6"/>
      </a:solidFill>
      <a:prstDash val="solid"/>
      <a:miter lim="800000"/>
    </a:ln>
    <a:effectLst/>
  </c:spPr>
  <c:txPr>
    <a:bodyPr/>
    <a:lstStyle/>
    <a:p>
      <a:pPr>
        <a:defRPr>
          <a:solidFill>
            <a:schemeClr val="dk1"/>
          </a:solidFill>
          <a:latin typeface="+mn-lt"/>
          <a:ea typeface="+mn-ea"/>
          <a:cs typeface="+mn-cs"/>
        </a:defRPr>
      </a:pPr>
      <a:endParaRPr lang="ko-KR"/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96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defRPr>
            </a:pPr>
            <a:r>
              <a:rPr lang="ko-KR"/>
              <a:t>테헤란로 상권의 </a:t>
            </a:r>
            <a:r>
              <a:rPr lang="en-US"/>
              <a:t>2019</a:t>
            </a:r>
            <a:r>
              <a:rPr lang="ko-KR"/>
              <a:t>년 </a:t>
            </a:r>
            <a:r>
              <a:rPr lang="en-US"/>
              <a:t>2</a:t>
            </a:r>
            <a:r>
              <a:rPr lang="ko-KR"/>
              <a:t>분기 이후 공실률 예측</a:t>
            </a:r>
            <a:r>
              <a:rPr lang="en-US"/>
              <a:t>(%)</a:t>
            </a:r>
            <a:endParaRPr lang="ko-KR"/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테헤란로4!$B$1</c:f>
              <c:strCache>
                <c:ptCount val="1"/>
                <c:pt idx="0">
                  <c:v>통계_공실률</c:v>
                </c:pt>
              </c:strCache>
            </c:strRef>
          </c:tx>
          <c:spPr>
            <a:ln w="28575" cap="rnd">
              <a:solidFill>
                <a:srgbClr val="4E4E4E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4E4E4E"/>
              </a:solidFill>
              <a:ln w="9525">
                <a:solidFill>
                  <a:srgbClr val="4E4E4E"/>
                </a:solidFill>
              </a:ln>
              <a:effectLst/>
            </c:spPr>
          </c:marker>
          <c:cat>
            <c:strRef>
              <c:f>테헤란로4!$A$2:$A$22</c:f>
              <c:strCache>
                <c:ptCount val="21"/>
                <c:pt idx="0">
                  <c:v>2015_1</c:v>
                </c:pt>
                <c:pt idx="1">
                  <c:v>2015_2</c:v>
                </c:pt>
                <c:pt idx="2">
                  <c:v>2015_3</c:v>
                </c:pt>
                <c:pt idx="3">
                  <c:v>2015_4</c:v>
                </c:pt>
                <c:pt idx="4">
                  <c:v>2016_1</c:v>
                </c:pt>
                <c:pt idx="5">
                  <c:v>2016_2</c:v>
                </c:pt>
                <c:pt idx="6">
                  <c:v>2016_3</c:v>
                </c:pt>
                <c:pt idx="7">
                  <c:v>2016_4</c:v>
                </c:pt>
                <c:pt idx="8">
                  <c:v>2017_1</c:v>
                </c:pt>
                <c:pt idx="9">
                  <c:v>2017_2</c:v>
                </c:pt>
                <c:pt idx="10">
                  <c:v>2017_3</c:v>
                </c:pt>
                <c:pt idx="11">
                  <c:v>2017_4</c:v>
                </c:pt>
                <c:pt idx="12">
                  <c:v>2018_1</c:v>
                </c:pt>
                <c:pt idx="13">
                  <c:v>2018_2</c:v>
                </c:pt>
                <c:pt idx="14">
                  <c:v>2018_3</c:v>
                </c:pt>
                <c:pt idx="15">
                  <c:v>2018_4</c:v>
                </c:pt>
                <c:pt idx="16">
                  <c:v>2019_1</c:v>
                </c:pt>
                <c:pt idx="17">
                  <c:v>2019_2</c:v>
                </c:pt>
                <c:pt idx="18">
                  <c:v>2019_3</c:v>
                </c:pt>
                <c:pt idx="19">
                  <c:v>2019_4</c:v>
                </c:pt>
                <c:pt idx="20">
                  <c:v>2020_1</c:v>
                </c:pt>
              </c:strCache>
            </c:strRef>
          </c:cat>
          <c:val>
            <c:numRef>
              <c:f>테헤란로4!$B$2:$B$22</c:f>
              <c:numCache>
                <c:formatCode>General</c:formatCode>
                <c:ptCount val="21"/>
                <c:pt idx="0">
                  <c:v>9.9</c:v>
                </c:pt>
                <c:pt idx="1">
                  <c:v>9.6999999999999993</c:v>
                </c:pt>
                <c:pt idx="2">
                  <c:v>7.4</c:v>
                </c:pt>
                <c:pt idx="3">
                  <c:v>12.4</c:v>
                </c:pt>
                <c:pt idx="4">
                  <c:v>8.4</c:v>
                </c:pt>
                <c:pt idx="5">
                  <c:v>6.4</c:v>
                </c:pt>
                <c:pt idx="6">
                  <c:v>8.9</c:v>
                </c:pt>
                <c:pt idx="7">
                  <c:v>8.9</c:v>
                </c:pt>
                <c:pt idx="8">
                  <c:v>11.1</c:v>
                </c:pt>
                <c:pt idx="9">
                  <c:v>9.3000000000000007</c:v>
                </c:pt>
                <c:pt idx="10">
                  <c:v>9.3000000000000007</c:v>
                </c:pt>
                <c:pt idx="11">
                  <c:v>11.4</c:v>
                </c:pt>
                <c:pt idx="12">
                  <c:v>13</c:v>
                </c:pt>
                <c:pt idx="13">
                  <c:v>11.9</c:v>
                </c:pt>
                <c:pt idx="14">
                  <c:v>11.9</c:v>
                </c:pt>
                <c:pt idx="15">
                  <c:v>11.8</c:v>
                </c:pt>
                <c:pt idx="16">
                  <c:v>15.1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3EAC-4BCF-86DB-FF458C891036}"/>
            </c:ext>
          </c:extLst>
        </c:ser>
        <c:ser>
          <c:idx val="1"/>
          <c:order val="1"/>
          <c:tx>
            <c:strRef>
              <c:f>테헤란로4!$C$1</c:f>
              <c:strCache>
                <c:ptCount val="1"/>
                <c:pt idx="0">
                  <c:v>딥러닝_공실률</c:v>
                </c:pt>
              </c:strCache>
            </c:strRef>
          </c:tx>
          <c:spPr>
            <a:ln w="28575" cap="rnd">
              <a:solidFill>
                <a:srgbClr val="A6001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A60014"/>
              </a:solidFill>
              <a:ln w="9525">
                <a:solidFill>
                  <a:srgbClr val="A60014"/>
                </a:solidFill>
              </a:ln>
              <a:effectLst/>
            </c:spPr>
          </c:marker>
          <c:cat>
            <c:strRef>
              <c:f>테헤란로4!$A$2:$A$22</c:f>
              <c:strCache>
                <c:ptCount val="21"/>
                <c:pt idx="0">
                  <c:v>2015_1</c:v>
                </c:pt>
                <c:pt idx="1">
                  <c:v>2015_2</c:v>
                </c:pt>
                <c:pt idx="2">
                  <c:v>2015_3</c:v>
                </c:pt>
                <c:pt idx="3">
                  <c:v>2015_4</c:v>
                </c:pt>
                <c:pt idx="4">
                  <c:v>2016_1</c:v>
                </c:pt>
                <c:pt idx="5">
                  <c:v>2016_2</c:v>
                </c:pt>
                <c:pt idx="6">
                  <c:v>2016_3</c:v>
                </c:pt>
                <c:pt idx="7">
                  <c:v>2016_4</c:v>
                </c:pt>
                <c:pt idx="8">
                  <c:v>2017_1</c:v>
                </c:pt>
                <c:pt idx="9">
                  <c:v>2017_2</c:v>
                </c:pt>
                <c:pt idx="10">
                  <c:v>2017_3</c:v>
                </c:pt>
                <c:pt idx="11">
                  <c:v>2017_4</c:v>
                </c:pt>
                <c:pt idx="12">
                  <c:v>2018_1</c:v>
                </c:pt>
                <c:pt idx="13">
                  <c:v>2018_2</c:v>
                </c:pt>
                <c:pt idx="14">
                  <c:v>2018_3</c:v>
                </c:pt>
                <c:pt idx="15">
                  <c:v>2018_4</c:v>
                </c:pt>
                <c:pt idx="16">
                  <c:v>2019_1</c:v>
                </c:pt>
                <c:pt idx="17">
                  <c:v>2019_2</c:v>
                </c:pt>
                <c:pt idx="18">
                  <c:v>2019_3</c:v>
                </c:pt>
                <c:pt idx="19">
                  <c:v>2019_4</c:v>
                </c:pt>
                <c:pt idx="20">
                  <c:v>2020_1</c:v>
                </c:pt>
              </c:strCache>
            </c:strRef>
          </c:cat>
          <c:val>
            <c:numRef>
              <c:f>테헤란로4!$C$2:$C$22</c:f>
              <c:numCache>
                <c:formatCode>General</c:formatCode>
                <c:ptCount val="21"/>
                <c:pt idx="0">
                  <c:v>11.04286486</c:v>
                </c:pt>
                <c:pt idx="1">
                  <c:v>10.139432429999999</c:v>
                </c:pt>
                <c:pt idx="2">
                  <c:v>9.1349189190000004</c:v>
                </c:pt>
                <c:pt idx="3">
                  <c:v>11.058810810000001</c:v>
                </c:pt>
                <c:pt idx="4">
                  <c:v>10.1625</c:v>
                </c:pt>
                <c:pt idx="5">
                  <c:v>8.6068999999999996</c:v>
                </c:pt>
                <c:pt idx="6">
                  <c:v>9.9871999999999996</c:v>
                </c:pt>
                <c:pt idx="7">
                  <c:v>10.34085</c:v>
                </c:pt>
                <c:pt idx="8">
                  <c:v>10.921692309999999</c:v>
                </c:pt>
                <c:pt idx="9">
                  <c:v>10.54466667</c:v>
                </c:pt>
                <c:pt idx="10">
                  <c:v>10.06871795</c:v>
                </c:pt>
                <c:pt idx="11">
                  <c:v>11.64792308</c:v>
                </c:pt>
                <c:pt idx="12">
                  <c:v>13.167400000000001</c:v>
                </c:pt>
                <c:pt idx="13">
                  <c:v>12.13275</c:v>
                </c:pt>
                <c:pt idx="14">
                  <c:v>12.761274999999999</c:v>
                </c:pt>
                <c:pt idx="15">
                  <c:v>13.305825</c:v>
                </c:pt>
                <c:pt idx="16">
                  <c:v>14.704475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1-3EAC-4BCF-86DB-FF458C891036}"/>
            </c:ext>
          </c:extLst>
        </c:ser>
        <c:ser>
          <c:idx val="2"/>
          <c:order val="2"/>
          <c:tx>
            <c:strRef>
              <c:f>테헤란로4!$D$1</c:f>
              <c:strCache>
                <c:ptCount val="1"/>
                <c:pt idx="0">
                  <c:v>ARIMA_예측 공실률</c:v>
                </c:pt>
              </c:strCache>
            </c:strRef>
          </c:tx>
          <c:spPr>
            <a:ln w="28575" cap="rnd">
              <a:solidFill>
                <a:srgbClr val="6A8CAC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6A8CAC"/>
              </a:solidFill>
              <a:ln w="9525">
                <a:solidFill>
                  <a:srgbClr val="6A8CAC"/>
                </a:solidFill>
              </a:ln>
              <a:effectLst/>
            </c:spPr>
          </c:marker>
          <c:cat>
            <c:strRef>
              <c:f>테헤란로4!$A$2:$A$22</c:f>
              <c:strCache>
                <c:ptCount val="21"/>
                <c:pt idx="0">
                  <c:v>2015_1</c:v>
                </c:pt>
                <c:pt idx="1">
                  <c:v>2015_2</c:v>
                </c:pt>
                <c:pt idx="2">
                  <c:v>2015_3</c:v>
                </c:pt>
                <c:pt idx="3">
                  <c:v>2015_4</c:v>
                </c:pt>
                <c:pt idx="4">
                  <c:v>2016_1</c:v>
                </c:pt>
                <c:pt idx="5">
                  <c:v>2016_2</c:v>
                </c:pt>
                <c:pt idx="6">
                  <c:v>2016_3</c:v>
                </c:pt>
                <c:pt idx="7">
                  <c:v>2016_4</c:v>
                </c:pt>
                <c:pt idx="8">
                  <c:v>2017_1</c:v>
                </c:pt>
                <c:pt idx="9">
                  <c:v>2017_2</c:v>
                </c:pt>
                <c:pt idx="10">
                  <c:v>2017_3</c:v>
                </c:pt>
                <c:pt idx="11">
                  <c:v>2017_4</c:v>
                </c:pt>
                <c:pt idx="12">
                  <c:v>2018_1</c:v>
                </c:pt>
                <c:pt idx="13">
                  <c:v>2018_2</c:v>
                </c:pt>
                <c:pt idx="14">
                  <c:v>2018_3</c:v>
                </c:pt>
                <c:pt idx="15">
                  <c:v>2018_4</c:v>
                </c:pt>
                <c:pt idx="16">
                  <c:v>2019_1</c:v>
                </c:pt>
                <c:pt idx="17">
                  <c:v>2019_2</c:v>
                </c:pt>
                <c:pt idx="18">
                  <c:v>2019_3</c:v>
                </c:pt>
                <c:pt idx="19">
                  <c:v>2019_4</c:v>
                </c:pt>
                <c:pt idx="20">
                  <c:v>2020_1</c:v>
                </c:pt>
              </c:strCache>
            </c:strRef>
          </c:cat>
          <c:val>
            <c:numRef>
              <c:f>테헤란로4!$D$2:$D$22</c:f>
              <c:numCache>
                <c:formatCode>General</c:formatCode>
                <c:ptCount val="21"/>
                <c:pt idx="16">
                  <c:v>14.704475</c:v>
                </c:pt>
                <c:pt idx="17">
                  <c:v>14.93</c:v>
                </c:pt>
                <c:pt idx="18">
                  <c:v>15.16</c:v>
                </c:pt>
                <c:pt idx="19">
                  <c:v>15.39</c:v>
                </c:pt>
                <c:pt idx="20">
                  <c:v>15.61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2-3EAC-4BCF-86DB-FF458C89103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22711040"/>
        <c:axId val="82379904"/>
      </c:lineChart>
      <c:catAx>
        <c:axId val="1227110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defRPr>
            </a:pPr>
            <a:endParaRPr lang="ko-KR"/>
          </a:p>
        </c:txPr>
        <c:crossAx val="82379904"/>
        <c:crosses val="autoZero"/>
        <c:auto val="1"/>
        <c:lblAlgn val="ctr"/>
        <c:lblOffset val="100"/>
        <c:tickLblSkip val="4"/>
        <c:tickMarkSkip val="4"/>
        <c:noMultiLvlLbl val="0"/>
      </c:catAx>
      <c:valAx>
        <c:axId val="82379904"/>
        <c:scaling>
          <c:orientation val="minMax"/>
          <c:max val="2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defRPr>
            </a:pPr>
            <a:endParaRPr lang="ko-KR"/>
          </a:p>
        </c:txPr>
        <c:crossAx val="12271104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KoPubWorld돋움체 Light" panose="00000300000000000000" pitchFamily="2" charset="-127"/>
            </a:defRPr>
          </a:pPr>
          <a:endParaRPr lang="ko-KR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sz="800">
          <a:latin typeface="맑은 고딕" panose="020B0503020000020004" pitchFamily="50" charset="-127"/>
          <a:ea typeface="맑은 고딕" panose="020B0503020000020004" pitchFamily="50" charset="-127"/>
          <a:cs typeface="KoPubWorld돋움체 Light" panose="00000300000000000000" pitchFamily="2" charset="-127"/>
        </a:defRPr>
      </a:pPr>
      <a:endParaRPr lang="ko-KR"/>
    </a:p>
  </c:tx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테헤란로4!$I$1</c:f>
              <c:strCache>
                <c:ptCount val="1"/>
                <c:pt idx="0">
                  <c:v>공실률
평균 오차</c:v>
                </c:pt>
              </c:strCache>
            </c:strRef>
          </c:tx>
          <c:spPr>
            <a:solidFill>
              <a:srgbClr val="A60014"/>
            </a:solidFill>
            <a:ln>
              <a:noFill/>
            </a:ln>
            <a:effectLst/>
          </c:spPr>
          <c:invertIfNegative val="0"/>
          <c:cat>
            <c:strRef>
              <c:f>테헤란로4!$I$1</c:f>
              <c:strCache>
                <c:ptCount val="1"/>
                <c:pt idx="0">
                  <c:v>공실률
평균 오차</c:v>
                </c:pt>
              </c:strCache>
            </c:strRef>
          </c:cat>
          <c:val>
            <c:numRef>
              <c:f>테헤란로4!$J$1</c:f>
              <c:numCache>
                <c:formatCode>General</c:formatCode>
                <c:ptCount val="1"/>
                <c:pt idx="0">
                  <c:v>0.98577916405882315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2303-4D75-85EA-AF26E9DC658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-27"/>
        <c:axId val="122880512"/>
        <c:axId val="82381632"/>
      </c:barChart>
      <c:catAx>
        <c:axId val="1228805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defRPr>
            </a:pPr>
            <a:endParaRPr lang="ko-KR"/>
          </a:p>
        </c:txPr>
        <c:crossAx val="82381632"/>
        <c:crosses val="autoZero"/>
        <c:auto val="1"/>
        <c:lblAlgn val="ctr"/>
        <c:lblOffset val="100"/>
        <c:noMultiLvlLbl val="0"/>
      </c:catAx>
      <c:valAx>
        <c:axId val="82381632"/>
        <c:scaling>
          <c:orientation val="minMax"/>
          <c:max val="2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defRPr>
            </a:pPr>
            <a:endParaRPr lang="ko-KR"/>
          </a:p>
        </c:txPr>
        <c:crossAx val="122880512"/>
        <c:crosses val="autoZero"/>
        <c:crossBetween val="between"/>
        <c:majorUnit val="1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sz="900">
          <a:latin typeface="맑은 고딕" panose="020B0503020000020004" pitchFamily="50" charset="-127"/>
          <a:ea typeface="맑은 고딕" panose="020B0503020000020004" pitchFamily="50" charset="-127"/>
          <a:cs typeface="KoPubWorld돋움체 Light" panose="00000300000000000000" pitchFamily="2" charset="-127"/>
        </a:defRPr>
      </a:pPr>
      <a:endParaRPr lang="ko-KR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347921-CD9A-49CD-AD6C-605D25C07DD4}" type="datetimeFigureOut">
              <a:rPr lang="ko-KR" altLang="en-US" smtClean="0"/>
              <a:t>2019-11-04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88D550-B0BC-487E-AC08-AB0A85CC62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26440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업종에 대한 순위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88D550-B0BC-487E-AC08-AB0A85CC6273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56586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업종에 대한 순위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88D550-B0BC-487E-AC08-AB0A85CC6273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56586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88D550-B0BC-487E-AC08-AB0A85CC6273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95211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88D550-B0BC-487E-AC08-AB0A85CC6273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95211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88D550-B0BC-487E-AC08-AB0A85CC6273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93519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88D550-B0BC-487E-AC08-AB0A85CC6273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71794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88D550-B0BC-487E-AC08-AB0A85CC6273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24698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15007-64E5-43FB-9227-C1F8A3AFEFD5}" type="datetimeFigureOut">
              <a:rPr lang="ko-KR" altLang="en-US" smtClean="0"/>
              <a:pPr/>
              <a:t>2019-11-04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446FCB-F148-4520-9457-9C3311662DE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80829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15007-64E5-43FB-9227-C1F8A3AFEFD5}" type="datetimeFigureOut">
              <a:rPr lang="ko-KR" altLang="en-US" smtClean="0"/>
              <a:pPr/>
              <a:t>2019-11-04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446FCB-F148-4520-9457-9C3311662DE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52155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15007-64E5-43FB-9227-C1F8A3AFEFD5}" type="datetimeFigureOut">
              <a:rPr lang="ko-KR" altLang="en-US" smtClean="0"/>
              <a:pPr/>
              <a:t>2019-11-04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446FCB-F148-4520-9457-9C3311662DE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76495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15007-64E5-43FB-9227-C1F8A3AFEFD5}" type="datetimeFigureOut">
              <a:rPr lang="ko-KR" altLang="en-US" smtClean="0"/>
              <a:pPr/>
              <a:t>2019-11-04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446FCB-F148-4520-9457-9C3311662DE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79189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15007-64E5-43FB-9227-C1F8A3AFEFD5}" type="datetimeFigureOut">
              <a:rPr lang="ko-KR" altLang="en-US" smtClean="0"/>
              <a:pPr/>
              <a:t>2019-11-04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446FCB-F148-4520-9457-9C3311662DE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14997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15007-64E5-43FB-9227-C1F8A3AFEFD5}" type="datetimeFigureOut">
              <a:rPr lang="ko-KR" altLang="en-US" smtClean="0"/>
              <a:pPr/>
              <a:t>2019-11-04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446FCB-F148-4520-9457-9C3311662DE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34127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15007-64E5-43FB-9227-C1F8A3AFEFD5}" type="datetimeFigureOut">
              <a:rPr lang="ko-KR" altLang="en-US" smtClean="0"/>
              <a:pPr/>
              <a:t>2019-11-04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446FCB-F148-4520-9457-9C3311662DE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16051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15007-64E5-43FB-9227-C1F8A3AFEFD5}" type="datetimeFigureOut">
              <a:rPr lang="ko-KR" altLang="en-US" smtClean="0"/>
              <a:pPr/>
              <a:t>2019-11-04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446FCB-F148-4520-9457-9C3311662DE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17403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15007-64E5-43FB-9227-C1F8A3AFEFD5}" type="datetimeFigureOut">
              <a:rPr lang="ko-KR" altLang="en-US" smtClean="0"/>
              <a:pPr/>
              <a:t>2019-11-04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446FCB-F148-4520-9457-9C3311662DE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12454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15007-64E5-43FB-9227-C1F8A3AFEFD5}" type="datetimeFigureOut">
              <a:rPr lang="ko-KR" altLang="en-US" smtClean="0"/>
              <a:pPr/>
              <a:t>2019-11-04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446FCB-F148-4520-9457-9C3311662DE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47406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15007-64E5-43FB-9227-C1F8A3AFEFD5}" type="datetimeFigureOut">
              <a:rPr lang="ko-KR" altLang="en-US" smtClean="0"/>
              <a:pPr/>
              <a:t>2019-11-04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446FCB-F148-4520-9457-9C3311662DE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95996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78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F15007-64E5-43FB-9227-C1F8A3AFEFD5}" type="datetimeFigureOut">
              <a:rPr lang="ko-KR" altLang="en-US" smtClean="0"/>
              <a:pPr/>
              <a:t>2019-11-04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446FCB-F148-4520-9457-9C3311662DE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85207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18.png"/><Relationship Id="rId10" Type="http://schemas.openxmlformats.org/officeDocument/2006/relationships/image" Target="../media/image17.png"/><Relationship Id="rId9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.xml"/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12.xml"/><Relationship Id="rId5" Type="http://schemas.openxmlformats.org/officeDocument/2006/relationships/chart" Target="../charts/chart11.xml"/><Relationship Id="rId4" Type="http://schemas.openxmlformats.org/officeDocument/2006/relationships/chart" Target="../charts/char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4.xml"/><Relationship Id="rId2" Type="http://schemas.openxmlformats.org/officeDocument/2006/relationships/chart" Target="../charts/chart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6.xml"/><Relationship Id="rId2" Type="http://schemas.openxmlformats.org/officeDocument/2006/relationships/chart" Target="../charts/chart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7.xm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8.xm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chart" Target="../charts/chart6.xml"/><Relationship Id="rId3" Type="http://schemas.openxmlformats.org/officeDocument/2006/relationships/chart" Target="../charts/chart1.xml"/><Relationship Id="rId7" Type="http://schemas.openxmlformats.org/officeDocument/2006/relationships/chart" Target="../charts/chart5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4.xml"/><Relationship Id="rId5" Type="http://schemas.openxmlformats.org/officeDocument/2006/relationships/chart" Target="../charts/chart3.xml"/><Relationship Id="rId4" Type="http://schemas.openxmlformats.org/officeDocument/2006/relationships/chart" Target="../charts/chart2.xml"/><Relationship Id="rId9" Type="http://schemas.openxmlformats.org/officeDocument/2006/relationships/chart" Target="../charts/char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그룹 42"/>
          <p:cNvGrpSpPr/>
          <p:nvPr/>
        </p:nvGrpSpPr>
        <p:grpSpPr>
          <a:xfrm>
            <a:off x="5317103" y="3428873"/>
            <a:ext cx="1557794" cy="715332"/>
            <a:chOff x="5158858" y="2991030"/>
            <a:chExt cx="1884930" cy="865552"/>
          </a:xfrm>
        </p:grpSpPr>
        <p:sp>
          <p:nvSpPr>
            <p:cNvPr id="5" name="직사각형 4"/>
            <p:cNvSpPr/>
            <p:nvPr/>
          </p:nvSpPr>
          <p:spPr>
            <a:xfrm>
              <a:off x="6625356" y="2991030"/>
              <a:ext cx="35605" cy="86555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687491" y="2991030"/>
              <a:ext cx="35605" cy="865552"/>
            </a:xfrm>
            <a:prstGeom prst="rect">
              <a:avLst/>
            </a:prstGeom>
            <a:solidFill>
              <a:srgbClr val="4E4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6161897" y="2991030"/>
              <a:ext cx="35605" cy="865552"/>
            </a:xfrm>
            <a:prstGeom prst="rect">
              <a:avLst/>
            </a:prstGeom>
            <a:solidFill>
              <a:srgbClr val="1D1D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6765107" y="2991030"/>
              <a:ext cx="52130" cy="86555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5866001" y="2991030"/>
              <a:ext cx="35605" cy="865552"/>
            </a:xfrm>
            <a:prstGeom prst="rect">
              <a:avLst/>
            </a:prstGeom>
            <a:solidFill>
              <a:srgbClr val="4E4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6306755" y="2991030"/>
              <a:ext cx="35605" cy="865552"/>
            </a:xfrm>
            <a:prstGeom prst="rect">
              <a:avLst/>
            </a:prstGeom>
            <a:solidFill>
              <a:srgbClr val="1D1D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6932670" y="2991030"/>
              <a:ext cx="35605" cy="86555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6017039" y="2991030"/>
              <a:ext cx="35605" cy="865552"/>
            </a:xfrm>
            <a:prstGeom prst="rect">
              <a:avLst/>
            </a:prstGeom>
            <a:solidFill>
              <a:srgbClr val="4E4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6474318" y="2991030"/>
              <a:ext cx="35605" cy="865552"/>
            </a:xfrm>
            <a:prstGeom prst="rect">
              <a:avLst/>
            </a:prstGeom>
            <a:solidFill>
              <a:srgbClr val="1D1D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6700875" y="2991030"/>
              <a:ext cx="24318" cy="86555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5763010" y="2991030"/>
              <a:ext cx="63077" cy="865552"/>
            </a:xfrm>
            <a:prstGeom prst="rect">
              <a:avLst/>
            </a:prstGeom>
            <a:solidFill>
              <a:srgbClr val="4E4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6237416" y="2991030"/>
              <a:ext cx="29425" cy="865552"/>
            </a:xfrm>
            <a:prstGeom prst="rect">
              <a:avLst/>
            </a:prstGeom>
            <a:solidFill>
              <a:srgbClr val="1D1D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6857151" y="2991030"/>
              <a:ext cx="35605" cy="86555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5941520" y="2991030"/>
              <a:ext cx="35605" cy="865552"/>
            </a:xfrm>
            <a:prstGeom prst="rect">
              <a:avLst/>
            </a:prstGeom>
            <a:solidFill>
              <a:srgbClr val="4E4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6382274" y="2991030"/>
              <a:ext cx="52130" cy="865552"/>
            </a:xfrm>
            <a:prstGeom prst="rect">
              <a:avLst/>
            </a:prstGeom>
            <a:solidFill>
              <a:srgbClr val="1D1D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7008183" y="2991030"/>
              <a:ext cx="35605" cy="86555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6092558" y="2991030"/>
              <a:ext cx="29425" cy="865552"/>
            </a:xfrm>
            <a:prstGeom prst="rect">
              <a:avLst/>
            </a:prstGeom>
            <a:solidFill>
              <a:srgbClr val="4E4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6549837" y="2991030"/>
              <a:ext cx="35605" cy="865552"/>
            </a:xfrm>
            <a:prstGeom prst="rect">
              <a:avLst/>
            </a:prstGeom>
            <a:solidFill>
              <a:srgbClr val="1D1D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5158858" y="2991030"/>
              <a:ext cx="35605" cy="865552"/>
            </a:xfrm>
            <a:prstGeom prst="rect">
              <a:avLst/>
            </a:prstGeom>
            <a:solidFill>
              <a:srgbClr val="4E4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5611972" y="2991030"/>
              <a:ext cx="35605" cy="865552"/>
            </a:xfrm>
            <a:prstGeom prst="rect">
              <a:avLst/>
            </a:prstGeom>
            <a:solidFill>
              <a:srgbClr val="1D1D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5309896" y="2991030"/>
              <a:ext cx="35605" cy="865552"/>
            </a:xfrm>
            <a:prstGeom prst="rect">
              <a:avLst/>
            </a:prstGeom>
            <a:solidFill>
              <a:srgbClr val="4E4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5460934" y="2991030"/>
              <a:ext cx="35605" cy="865552"/>
            </a:xfrm>
            <a:prstGeom prst="rect">
              <a:avLst/>
            </a:prstGeom>
            <a:solidFill>
              <a:srgbClr val="4E4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5234377" y="2991030"/>
              <a:ext cx="35605" cy="865552"/>
            </a:xfrm>
            <a:prstGeom prst="rect">
              <a:avLst/>
            </a:prstGeom>
            <a:solidFill>
              <a:srgbClr val="4E4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5385415" y="2991030"/>
              <a:ext cx="35605" cy="865552"/>
            </a:xfrm>
            <a:prstGeom prst="rect">
              <a:avLst/>
            </a:prstGeom>
            <a:solidFill>
              <a:srgbClr val="4E4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5536453" y="2991030"/>
              <a:ext cx="35605" cy="865552"/>
            </a:xfrm>
            <a:prstGeom prst="rect">
              <a:avLst/>
            </a:prstGeom>
            <a:solidFill>
              <a:srgbClr val="4E4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2858213" y="4448876"/>
            <a:ext cx="65097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+mj-lt"/>
                <a:ea typeface="맑은 고딕" panose="020B0503020000020004" pitchFamily="50" charset="-127"/>
              </a:rPr>
              <a:t>3</a:t>
            </a:r>
            <a:r>
              <a:rPr lang="ko-KR" altLang="en-US" sz="2400" dirty="0">
                <a:latin typeface="+mj-lt"/>
                <a:ea typeface="맑은 고딕" panose="020B0503020000020004" pitchFamily="50" charset="-127"/>
              </a:rPr>
              <a:t>조</a:t>
            </a:r>
            <a:endParaRPr lang="en-US" altLang="ko-KR" sz="2400" dirty="0">
              <a:latin typeface="+mj-lt"/>
              <a:ea typeface="맑은 고딕" panose="020B0503020000020004" pitchFamily="50" charset="-127"/>
            </a:endParaRPr>
          </a:p>
          <a:p>
            <a:pPr algn="ctr"/>
            <a:r>
              <a:rPr lang="ko-KR" altLang="en-US" sz="2400" dirty="0">
                <a:latin typeface="+mj-lt"/>
                <a:ea typeface="맑은 고딕" panose="020B0503020000020004" pitchFamily="50" charset="-127"/>
              </a:rPr>
              <a:t>김상규</a:t>
            </a:r>
            <a:r>
              <a:rPr lang="en-US" altLang="ko-KR" sz="2400" dirty="0">
                <a:latin typeface="+mj-lt"/>
                <a:ea typeface="맑은 고딕" panose="020B0503020000020004" pitchFamily="50" charset="-127"/>
              </a:rPr>
              <a:t> </a:t>
            </a:r>
            <a:r>
              <a:rPr lang="ko-KR" altLang="en-US" sz="2400" dirty="0">
                <a:latin typeface="+mj-lt"/>
                <a:ea typeface="맑은 고딕" panose="020B0503020000020004" pitchFamily="50" charset="-127"/>
              </a:rPr>
              <a:t>이웅희</a:t>
            </a:r>
            <a:r>
              <a:rPr lang="en-US" altLang="ko-KR" sz="2400" dirty="0">
                <a:latin typeface="+mj-lt"/>
                <a:ea typeface="맑은 고딕" panose="020B0503020000020004" pitchFamily="50" charset="-127"/>
              </a:rPr>
              <a:t> </a:t>
            </a:r>
            <a:r>
              <a:rPr lang="ko-KR" altLang="en-US" sz="2400" dirty="0" err="1">
                <a:latin typeface="+mj-lt"/>
                <a:ea typeface="맑은 고딕" panose="020B0503020000020004" pitchFamily="50" charset="-127"/>
              </a:rPr>
              <a:t>조병무</a:t>
            </a:r>
            <a:endParaRPr lang="ko-KR" altLang="en-US" sz="2400" dirty="0"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002823" y="1599201"/>
            <a:ext cx="1032654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dirty="0">
                <a:solidFill>
                  <a:srgbClr val="595959"/>
                </a:solidFill>
                <a:latin typeface="맑은 고딕" panose="020B0503020000020004" pitchFamily="50" charset="-127"/>
              </a:rPr>
              <a:t>인공지능</a:t>
            </a:r>
            <a:r>
              <a:rPr lang="ko-KR" altLang="en-US" sz="4400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및 </a:t>
            </a:r>
            <a:r>
              <a:rPr lang="ko-KR" altLang="en-US" sz="4400" dirty="0">
                <a:solidFill>
                  <a:srgbClr val="595959"/>
                </a:solidFill>
                <a:latin typeface="맑은 고딕" panose="020B0503020000020004" pitchFamily="50" charset="-127"/>
              </a:rPr>
              <a:t>빅데이터 분석</a:t>
            </a:r>
            <a:r>
              <a:rPr lang="ko-KR" altLang="en-US" sz="4400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을 활용한</a:t>
            </a:r>
            <a:endParaRPr lang="en-US" altLang="ko-KR" sz="4400" dirty="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002823" y="2354634"/>
            <a:ext cx="1032654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dirty="0">
                <a:solidFill>
                  <a:srgbClr val="A60014"/>
                </a:solidFill>
                <a:latin typeface="맑은 고딕" panose="020B0503020000020004" pitchFamily="50" charset="-127"/>
              </a:rPr>
              <a:t>창업컨설팅</a:t>
            </a:r>
            <a:endParaRPr lang="en-US" altLang="ko-KR" sz="4400" dirty="0">
              <a:solidFill>
                <a:srgbClr val="A60014"/>
              </a:solidFill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70283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사각형: 둥근 모서리 1">
            <a:extLst>
              <a:ext uri="{FF2B5EF4-FFF2-40B4-BE49-F238E27FC236}">
                <a16:creationId xmlns:a16="http://schemas.microsoft.com/office/drawing/2014/main" xmlns="" id="{A982BF1B-F11A-4791-9EF7-1C61F9714704}"/>
              </a:ext>
            </a:extLst>
          </p:cNvPr>
          <p:cNvSpPr/>
          <p:nvPr/>
        </p:nvSpPr>
        <p:spPr>
          <a:xfrm>
            <a:off x="417421" y="899400"/>
            <a:ext cx="5587200" cy="5661058"/>
          </a:xfrm>
          <a:prstGeom prst="roundRect">
            <a:avLst>
              <a:gd name="adj" fmla="val 8413"/>
            </a:avLst>
          </a:prstGeom>
          <a:solidFill>
            <a:schemeClr val="bg1"/>
          </a:solidFill>
          <a:ln w="25400">
            <a:solidFill>
              <a:srgbClr val="A6001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xmlns="" id="{355BC8CC-8DA3-4E8A-A281-81E859965B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1460161"/>
              </p:ext>
            </p:extLst>
          </p:nvPr>
        </p:nvGraphicFramePr>
        <p:xfrm>
          <a:off x="655535" y="1538470"/>
          <a:ext cx="5110972" cy="1789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81906">
                  <a:extLst>
                    <a:ext uri="{9D8B030D-6E8A-4147-A177-3AD203B41FA5}">
                      <a16:colId xmlns:a16="http://schemas.microsoft.com/office/drawing/2014/main" xmlns="" val="2087181442"/>
                    </a:ext>
                  </a:extLst>
                </a:gridCol>
                <a:gridCol w="716073">
                  <a:extLst>
                    <a:ext uri="{9D8B030D-6E8A-4147-A177-3AD203B41FA5}">
                      <a16:colId xmlns:a16="http://schemas.microsoft.com/office/drawing/2014/main" xmlns="" val="601001779"/>
                    </a:ext>
                  </a:extLst>
                </a:gridCol>
                <a:gridCol w="1097979">
                  <a:extLst>
                    <a:ext uri="{9D8B030D-6E8A-4147-A177-3AD203B41FA5}">
                      <a16:colId xmlns:a16="http://schemas.microsoft.com/office/drawing/2014/main" xmlns="" val="2476664033"/>
                    </a:ext>
                  </a:extLst>
                </a:gridCol>
                <a:gridCol w="1420212">
                  <a:extLst>
                    <a:ext uri="{9D8B030D-6E8A-4147-A177-3AD203B41FA5}">
                      <a16:colId xmlns:a16="http://schemas.microsoft.com/office/drawing/2014/main" xmlns="" val="821642788"/>
                    </a:ext>
                  </a:extLst>
                </a:gridCol>
                <a:gridCol w="957748">
                  <a:extLst>
                    <a:ext uri="{9D8B030D-6E8A-4147-A177-3AD203B41FA5}">
                      <a16:colId xmlns:a16="http://schemas.microsoft.com/office/drawing/2014/main" xmlns="" val="589174768"/>
                    </a:ext>
                  </a:extLst>
                </a:gridCol>
                <a:gridCol w="537054">
                  <a:extLst>
                    <a:ext uri="{9D8B030D-6E8A-4147-A177-3AD203B41FA5}">
                      <a16:colId xmlns:a16="http://schemas.microsoft.com/office/drawing/2014/main" xmlns="" val="1157459663"/>
                    </a:ext>
                  </a:extLst>
                </a:gridCol>
              </a:tblGrid>
              <a:tr h="2982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순위</a:t>
                      </a:r>
                      <a:endParaRPr lang="ko-KR" alt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10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행정동</a:t>
                      </a:r>
                      <a:endParaRPr lang="ko-KR" alt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10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상권</a:t>
                      </a:r>
                      <a:r>
                        <a:rPr lang="en-US" altLang="ko-KR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_</a:t>
                      </a:r>
                      <a:r>
                        <a:rPr lang="ko-KR" altLang="en-US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코드</a:t>
                      </a:r>
                      <a:r>
                        <a:rPr lang="en-US" altLang="ko-KR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_</a:t>
                      </a:r>
                      <a:r>
                        <a:rPr lang="ko-KR" altLang="en-US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명</a:t>
                      </a:r>
                      <a:endParaRPr lang="ko-KR" alt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10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서비스</a:t>
                      </a:r>
                      <a:r>
                        <a:rPr lang="en-US" altLang="ko-KR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_</a:t>
                      </a:r>
                      <a:r>
                        <a:rPr lang="ko-KR" altLang="en-US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업종</a:t>
                      </a:r>
                      <a:r>
                        <a:rPr lang="en-US" altLang="ko-KR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_</a:t>
                      </a:r>
                      <a:r>
                        <a:rPr lang="ko-KR" altLang="en-US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코드</a:t>
                      </a:r>
                      <a:r>
                        <a:rPr lang="en-US" altLang="ko-KR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_</a:t>
                      </a:r>
                      <a:r>
                        <a:rPr lang="ko-KR" altLang="en-US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명</a:t>
                      </a:r>
                      <a:endParaRPr lang="ko-KR" alt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10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 추정 매출액 </a:t>
                      </a:r>
                      <a:endParaRPr lang="ko-KR" alt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10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상위</a:t>
                      </a:r>
                      <a:endParaRPr lang="ko-KR" alt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10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51338948"/>
                  </a:ext>
                </a:extLst>
              </a:tr>
              <a:tr h="2982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개봉</a:t>
                      </a:r>
                      <a:r>
                        <a:rPr lang="en-US" altLang="ko-KR" sz="1100" u="none" strike="noStrike" dirty="0">
                          <a:effectLst/>
                        </a:rPr>
                        <a:t>3</a:t>
                      </a:r>
                      <a:r>
                        <a:rPr lang="ko-KR" altLang="en-US" sz="1100" u="none" strike="noStrike" dirty="0">
                          <a:effectLst/>
                        </a:rPr>
                        <a:t>동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개봉로</a:t>
                      </a:r>
                      <a:r>
                        <a:rPr lang="en-US" altLang="ko-KR" sz="1100" u="none" strike="noStrike">
                          <a:effectLst/>
                        </a:rPr>
                        <a:t>3</a:t>
                      </a:r>
                      <a:r>
                        <a:rPr lang="ko-KR" altLang="en-US" sz="1100" u="none" strike="noStrike">
                          <a:effectLst/>
                        </a:rPr>
                        <a:t>길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편의점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   </a:t>
                      </a:r>
                      <a:r>
                        <a:rPr lang="en-US" altLang="ko-KR" sz="1100" u="none" strike="noStrike" dirty="0">
                          <a:effectLst/>
                        </a:rPr>
                        <a:t>136,246,849 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0.10%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429988408"/>
                  </a:ext>
                </a:extLst>
              </a:tr>
              <a:tr h="2982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홍은</a:t>
                      </a:r>
                      <a:r>
                        <a:rPr lang="en-US" altLang="ko-KR" sz="1100" u="none" strike="noStrike">
                          <a:effectLst/>
                        </a:rPr>
                        <a:t>1</a:t>
                      </a:r>
                      <a:r>
                        <a:rPr lang="ko-KR" altLang="en-US" sz="1100" u="none" strike="noStrike">
                          <a:effectLst/>
                        </a:rPr>
                        <a:t>동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 err="1">
                          <a:effectLst/>
                        </a:rPr>
                        <a:t>세검정로</a:t>
                      </a:r>
                      <a:r>
                        <a:rPr lang="en-US" altLang="ko-KR" sz="1100" u="none" strike="noStrike" dirty="0">
                          <a:effectLst/>
                        </a:rPr>
                        <a:t>1</a:t>
                      </a:r>
                      <a:r>
                        <a:rPr lang="ko-KR" altLang="en-US" sz="1100" u="none" strike="noStrike" dirty="0">
                          <a:effectLst/>
                        </a:rPr>
                        <a:t>길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편의점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   </a:t>
                      </a:r>
                      <a:r>
                        <a:rPr lang="en-US" altLang="ko-KR" sz="1100" u="none" strike="noStrike">
                          <a:effectLst/>
                        </a:rPr>
                        <a:t>118,990,568 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0.21%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86479351"/>
                  </a:ext>
                </a:extLst>
              </a:tr>
              <a:tr h="2982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면목</a:t>
                      </a:r>
                      <a:r>
                        <a:rPr lang="en-US" altLang="ko-KR" sz="1100" u="none" strike="noStrike">
                          <a:effectLst/>
                        </a:rPr>
                        <a:t>7</a:t>
                      </a:r>
                      <a:r>
                        <a:rPr lang="ko-KR" altLang="en-US" sz="1100" u="none" strike="noStrike">
                          <a:effectLst/>
                        </a:rPr>
                        <a:t>동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 err="1">
                          <a:effectLst/>
                        </a:rPr>
                        <a:t>사가정로</a:t>
                      </a:r>
                      <a:r>
                        <a:rPr lang="en-US" altLang="ko-KR" sz="1100" u="none" strike="noStrike" dirty="0">
                          <a:effectLst/>
                        </a:rPr>
                        <a:t>42</a:t>
                      </a:r>
                      <a:r>
                        <a:rPr lang="ko-KR" altLang="en-US" sz="1100" u="none" strike="noStrike" dirty="0">
                          <a:effectLst/>
                        </a:rPr>
                        <a:t>길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편의점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     </a:t>
                      </a:r>
                      <a:r>
                        <a:rPr lang="en-US" altLang="ko-KR" sz="1100" u="none" strike="noStrike">
                          <a:effectLst/>
                        </a:rPr>
                        <a:t>96,416,592 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0.31%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158643180"/>
                  </a:ext>
                </a:extLst>
              </a:tr>
              <a:tr h="2982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장안</a:t>
                      </a:r>
                      <a:r>
                        <a:rPr lang="en-US" altLang="ko-KR" sz="1100" u="none" strike="noStrike">
                          <a:effectLst/>
                        </a:rPr>
                        <a:t>1</a:t>
                      </a:r>
                      <a:r>
                        <a:rPr lang="ko-KR" altLang="en-US" sz="1100" u="none" strike="noStrike">
                          <a:effectLst/>
                        </a:rPr>
                        <a:t>동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장한로</a:t>
                      </a:r>
                      <a:r>
                        <a:rPr lang="en-US" altLang="ko-KR" sz="1100" u="none" strike="noStrike">
                          <a:effectLst/>
                        </a:rPr>
                        <a:t>26</a:t>
                      </a:r>
                      <a:r>
                        <a:rPr lang="ko-KR" altLang="en-US" sz="1100" u="none" strike="noStrike">
                          <a:effectLst/>
                        </a:rPr>
                        <a:t>길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편의점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     </a:t>
                      </a:r>
                      <a:r>
                        <a:rPr lang="en-US" altLang="ko-KR" sz="1100" u="none" strike="noStrike">
                          <a:effectLst/>
                        </a:rPr>
                        <a:t>94,577,281 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0.41%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541118912"/>
                  </a:ext>
                </a:extLst>
              </a:tr>
              <a:tr h="2982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이태원</a:t>
                      </a:r>
                      <a:r>
                        <a:rPr lang="en-US" altLang="ko-KR" sz="1100" u="none" strike="noStrike">
                          <a:effectLst/>
                        </a:rPr>
                        <a:t>1</a:t>
                      </a:r>
                      <a:r>
                        <a:rPr lang="ko-KR" altLang="en-US" sz="1100" u="none" strike="noStrike">
                          <a:effectLst/>
                        </a:rPr>
                        <a:t>동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 err="1">
                          <a:effectLst/>
                        </a:rPr>
                        <a:t>녹사평대로</a:t>
                      </a:r>
                      <a:r>
                        <a:rPr lang="en-US" altLang="ko-KR" sz="1100" u="none" strike="noStrike" dirty="0">
                          <a:effectLst/>
                        </a:rPr>
                        <a:t>32</a:t>
                      </a:r>
                      <a:r>
                        <a:rPr lang="ko-KR" altLang="en-US" sz="1100" u="none" strike="noStrike" dirty="0">
                          <a:effectLst/>
                        </a:rPr>
                        <a:t>길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편의점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     </a:t>
                      </a:r>
                      <a:r>
                        <a:rPr lang="en-US" altLang="ko-KR" sz="1100" u="none" strike="noStrike" dirty="0">
                          <a:effectLst/>
                        </a:rPr>
                        <a:t>94,324,705 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0.51%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454521058"/>
                  </a:ext>
                </a:extLst>
              </a:tr>
            </a:tbl>
          </a:graphicData>
        </a:graphic>
      </p:graphicFrame>
      <p:sp>
        <p:nvSpPr>
          <p:cNvPr id="51" name="사각형: 둥근 모서리 1">
            <a:extLst>
              <a:ext uri="{FF2B5EF4-FFF2-40B4-BE49-F238E27FC236}">
                <a16:creationId xmlns:a16="http://schemas.microsoft.com/office/drawing/2014/main" xmlns="" id="{8851453D-94C8-414A-9245-2B49BB895A3F}"/>
              </a:ext>
            </a:extLst>
          </p:cNvPr>
          <p:cNvSpPr/>
          <p:nvPr/>
        </p:nvSpPr>
        <p:spPr>
          <a:xfrm>
            <a:off x="6187379" y="899400"/>
            <a:ext cx="5587200" cy="5661058"/>
          </a:xfrm>
          <a:prstGeom prst="roundRect">
            <a:avLst>
              <a:gd name="adj" fmla="val 8413"/>
            </a:avLst>
          </a:prstGeom>
          <a:solidFill>
            <a:schemeClr val="bg1"/>
          </a:solidFill>
          <a:ln w="25400">
            <a:solidFill>
              <a:srgbClr val="A6001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889737" y="1149405"/>
            <a:ext cx="42078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/>
              <a:t>명동길에서 창업 추천 업종 순위 </a:t>
            </a:r>
            <a:r>
              <a:rPr lang="en-US" altLang="ko-KR" b="1" dirty="0"/>
              <a:t>Top 5</a:t>
            </a:r>
            <a:endParaRPr lang="ko-KR" altLang="en-US" b="1" dirty="0"/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xmlns="" id="{9FBF8174-C455-481D-A607-97AC03D70790}"/>
              </a:ext>
            </a:extLst>
          </p:cNvPr>
          <p:cNvGrpSpPr/>
          <p:nvPr/>
        </p:nvGrpSpPr>
        <p:grpSpPr>
          <a:xfrm>
            <a:off x="0" y="0"/>
            <a:ext cx="12192000" cy="710712"/>
            <a:chOff x="0" y="0"/>
            <a:chExt cx="12192000" cy="710712"/>
          </a:xfrm>
        </p:grpSpPr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xmlns="" id="{ABDC08E7-9022-42C6-A111-FDD78F8FF697}"/>
                </a:ext>
              </a:extLst>
            </p:cNvPr>
            <p:cNvSpPr/>
            <p:nvPr/>
          </p:nvSpPr>
          <p:spPr>
            <a:xfrm>
              <a:off x="0" y="0"/>
              <a:ext cx="12192000" cy="691662"/>
            </a:xfrm>
            <a:prstGeom prst="rect">
              <a:avLst/>
            </a:prstGeom>
            <a:gradFill flip="none" rotWithShape="1">
              <a:gsLst>
                <a:gs pos="0">
                  <a:srgbClr val="C00000"/>
                </a:gs>
                <a:gs pos="100000">
                  <a:schemeClr val="accent3">
                    <a:lumMod val="7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400" b="1" dirty="0"/>
                <a:t>2-2) </a:t>
              </a:r>
              <a:r>
                <a:rPr lang="ko-KR" altLang="en-US" sz="2400" b="1" dirty="0"/>
                <a:t>모든 지역 및 모든 업종에 대한 추천 서비스</a:t>
              </a:r>
            </a:p>
          </p:txBody>
        </p: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xmlns="" id="{F554138E-F674-4C9D-8027-A902D43F2B5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0712"/>
              <a:ext cx="12192000" cy="0"/>
            </a:xfrm>
            <a:prstGeom prst="line">
              <a:avLst/>
            </a:prstGeom>
            <a:ln w="38100">
              <a:gradFill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tx1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xmlns="" id="{89EE3EED-16F2-46CE-9BF1-C09E6DFD91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0083126"/>
              </p:ext>
            </p:extLst>
          </p:nvPr>
        </p:nvGraphicFramePr>
        <p:xfrm>
          <a:off x="6425494" y="4357932"/>
          <a:ext cx="5110971" cy="178935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14149">
                  <a:extLst>
                    <a:ext uri="{9D8B030D-6E8A-4147-A177-3AD203B41FA5}">
                      <a16:colId xmlns:a16="http://schemas.microsoft.com/office/drawing/2014/main" xmlns="" val="3646426368"/>
                    </a:ext>
                  </a:extLst>
                </a:gridCol>
                <a:gridCol w="865947">
                  <a:extLst>
                    <a:ext uri="{9D8B030D-6E8A-4147-A177-3AD203B41FA5}">
                      <a16:colId xmlns:a16="http://schemas.microsoft.com/office/drawing/2014/main" xmlns="" val="1937779580"/>
                    </a:ext>
                  </a:extLst>
                </a:gridCol>
                <a:gridCol w="1142047">
                  <a:extLst>
                    <a:ext uri="{9D8B030D-6E8A-4147-A177-3AD203B41FA5}">
                      <a16:colId xmlns:a16="http://schemas.microsoft.com/office/drawing/2014/main" xmlns="" val="3400518627"/>
                    </a:ext>
                  </a:extLst>
                </a:gridCol>
                <a:gridCol w="1116946">
                  <a:extLst>
                    <a:ext uri="{9D8B030D-6E8A-4147-A177-3AD203B41FA5}">
                      <a16:colId xmlns:a16="http://schemas.microsoft.com/office/drawing/2014/main" xmlns="" val="850556243"/>
                    </a:ext>
                  </a:extLst>
                </a:gridCol>
                <a:gridCol w="1007134">
                  <a:extLst>
                    <a:ext uri="{9D8B030D-6E8A-4147-A177-3AD203B41FA5}">
                      <a16:colId xmlns:a16="http://schemas.microsoft.com/office/drawing/2014/main" xmlns="" val="537634664"/>
                    </a:ext>
                  </a:extLst>
                </a:gridCol>
                <a:gridCol w="564748">
                  <a:extLst>
                    <a:ext uri="{9D8B030D-6E8A-4147-A177-3AD203B41FA5}">
                      <a16:colId xmlns:a16="http://schemas.microsoft.com/office/drawing/2014/main" xmlns="" val="2562668646"/>
                    </a:ext>
                  </a:extLst>
                </a:gridCol>
              </a:tblGrid>
              <a:tr h="29822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순위</a:t>
                      </a:r>
                      <a:endParaRPr lang="ko-KR" alt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10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행정동</a:t>
                      </a:r>
                      <a:endParaRPr lang="ko-KR" alt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10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상권</a:t>
                      </a:r>
                      <a:r>
                        <a:rPr lang="en-US" altLang="ko-KR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_</a:t>
                      </a:r>
                      <a:r>
                        <a:rPr lang="ko-KR" altLang="en-US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명</a:t>
                      </a:r>
                      <a:endParaRPr lang="ko-KR" alt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10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서비스</a:t>
                      </a:r>
                      <a:r>
                        <a:rPr lang="en-US" altLang="ko-KR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_</a:t>
                      </a:r>
                      <a:r>
                        <a:rPr lang="ko-KR" altLang="en-US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업종</a:t>
                      </a:r>
                      <a:r>
                        <a:rPr lang="en-US" altLang="ko-KR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_</a:t>
                      </a:r>
                      <a:r>
                        <a:rPr lang="ko-KR" altLang="en-US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명</a:t>
                      </a:r>
                      <a:endParaRPr lang="ko-KR" alt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10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 추정 매출액 </a:t>
                      </a:r>
                      <a:endParaRPr lang="ko-KR" alt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10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상위</a:t>
                      </a:r>
                      <a:endParaRPr lang="ko-KR" alt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10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125509062"/>
                  </a:ext>
                </a:extLst>
              </a:tr>
              <a:tr h="29822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4511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서초</a:t>
                      </a:r>
                      <a:r>
                        <a:rPr lang="en-US" altLang="ko-KR" sz="1100" u="none" strike="noStrike" dirty="0">
                          <a:effectLst/>
                        </a:rPr>
                        <a:t>2</a:t>
                      </a:r>
                      <a:r>
                        <a:rPr lang="ko-KR" altLang="en-US" sz="1100" u="none" strike="noStrike" dirty="0">
                          <a:effectLst/>
                        </a:rPr>
                        <a:t>동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강남역</a:t>
                      </a:r>
                      <a:r>
                        <a:rPr lang="en-US" altLang="ko-KR" sz="1100" u="none" strike="noStrike">
                          <a:effectLst/>
                        </a:rPr>
                        <a:t>_1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일식음식점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100" u="none" strike="noStrike" dirty="0">
                          <a:effectLst/>
                        </a:rPr>
                        <a:t>     </a:t>
                      </a:r>
                      <a:r>
                        <a:rPr lang="en-US" altLang="ko-KR" sz="1100" u="none" strike="noStrike" dirty="0">
                          <a:effectLst/>
                        </a:rPr>
                        <a:t>10,242,171 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 dirty="0">
                          <a:effectLst/>
                        </a:rPr>
                        <a:t>19.69%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860722175"/>
                  </a:ext>
                </a:extLst>
              </a:tr>
              <a:tr h="29822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4512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면목본동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 err="1">
                          <a:effectLst/>
                        </a:rPr>
                        <a:t>면목로</a:t>
                      </a:r>
                      <a:r>
                        <a:rPr lang="en-US" altLang="ko-KR" sz="1100" u="none" strike="noStrike" dirty="0">
                          <a:effectLst/>
                        </a:rPr>
                        <a:t>78</a:t>
                      </a:r>
                      <a:r>
                        <a:rPr lang="ko-KR" altLang="en-US" sz="1100" u="none" strike="noStrike" dirty="0">
                          <a:effectLst/>
                        </a:rPr>
                        <a:t>길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치과의원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100" u="none" strike="noStrike" dirty="0">
                          <a:effectLst/>
                        </a:rPr>
                        <a:t>     </a:t>
                      </a:r>
                      <a:r>
                        <a:rPr lang="en-US" altLang="ko-KR" sz="1100" u="none" strike="noStrike" dirty="0">
                          <a:effectLst/>
                        </a:rPr>
                        <a:t>10,240,436 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19.69%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427067851"/>
                  </a:ext>
                </a:extLst>
              </a:tr>
              <a:tr h="29822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4513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명동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 err="1">
                          <a:effectLst/>
                        </a:rPr>
                        <a:t>명동길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편의점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100" u="none" strike="noStrike" dirty="0">
                          <a:effectLst/>
                        </a:rPr>
                        <a:t>     </a:t>
                      </a:r>
                      <a:r>
                        <a:rPr lang="en-US" altLang="ko-KR" sz="1100" u="none" strike="noStrike" dirty="0">
                          <a:effectLst/>
                        </a:rPr>
                        <a:t>10,240,246 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 dirty="0">
                          <a:effectLst/>
                        </a:rPr>
                        <a:t>19.70%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3803397"/>
                  </a:ext>
                </a:extLst>
              </a:tr>
              <a:tr h="29822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4514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청룡동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 err="1">
                          <a:effectLst/>
                        </a:rPr>
                        <a:t>장군봉</a:t>
                      </a:r>
                      <a:r>
                        <a:rPr lang="en-US" altLang="ko-KR" sz="1100" u="none" strike="noStrike" dirty="0">
                          <a:effectLst/>
                        </a:rPr>
                        <a:t>1</a:t>
                      </a:r>
                      <a:r>
                        <a:rPr lang="ko-KR" altLang="en-US" sz="1100" u="none" strike="noStrike" dirty="0">
                          <a:effectLst/>
                        </a:rPr>
                        <a:t>길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의약</a:t>
                      </a:r>
                      <a:r>
                        <a:rPr lang="en-US" altLang="ko-KR" sz="1100" u="none" strike="noStrike">
                          <a:effectLst/>
                        </a:rPr>
                        <a:t>·</a:t>
                      </a:r>
                      <a:r>
                        <a:rPr lang="ko-KR" altLang="en-US" sz="1100" u="none" strike="noStrike">
                          <a:effectLst/>
                        </a:rPr>
                        <a:t>의료용품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100" u="none" strike="noStrike" dirty="0">
                          <a:effectLst/>
                        </a:rPr>
                        <a:t>     </a:t>
                      </a:r>
                      <a:r>
                        <a:rPr lang="en-US" altLang="ko-KR" sz="1100" u="none" strike="noStrike" dirty="0">
                          <a:effectLst/>
                        </a:rPr>
                        <a:t>10,234,661 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 dirty="0">
                          <a:effectLst/>
                        </a:rPr>
                        <a:t>19.70%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51381485"/>
                  </a:ext>
                </a:extLst>
              </a:tr>
              <a:tr h="29822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4515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서림동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 err="1">
                          <a:effectLst/>
                        </a:rPr>
                        <a:t>신림로</a:t>
                      </a:r>
                      <a:r>
                        <a:rPr lang="en-US" altLang="ko-KR" sz="1100" u="none" strike="noStrike" dirty="0">
                          <a:effectLst/>
                        </a:rPr>
                        <a:t>28</a:t>
                      </a:r>
                      <a:r>
                        <a:rPr lang="ko-KR" altLang="en-US" sz="1100" u="none" strike="noStrike" dirty="0">
                          <a:effectLst/>
                        </a:rPr>
                        <a:t>길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편의점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100" u="none" strike="noStrike" dirty="0">
                          <a:effectLst/>
                        </a:rPr>
                        <a:t>     </a:t>
                      </a:r>
                      <a:r>
                        <a:rPr lang="en-US" altLang="ko-KR" sz="1100" u="none" strike="noStrike" dirty="0">
                          <a:effectLst/>
                        </a:rPr>
                        <a:t>10,227,213 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 dirty="0">
                          <a:effectLst/>
                        </a:rPr>
                        <a:t>19.70%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695619656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xmlns="" id="{2FCE45D5-541F-41CF-962C-C9F09D8F6E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8641398"/>
              </p:ext>
            </p:extLst>
          </p:nvPr>
        </p:nvGraphicFramePr>
        <p:xfrm>
          <a:off x="655535" y="4358088"/>
          <a:ext cx="5112000" cy="1789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14232">
                  <a:extLst>
                    <a:ext uri="{9D8B030D-6E8A-4147-A177-3AD203B41FA5}">
                      <a16:colId xmlns:a16="http://schemas.microsoft.com/office/drawing/2014/main" xmlns="" val="3994901617"/>
                    </a:ext>
                  </a:extLst>
                </a:gridCol>
                <a:gridCol w="866121">
                  <a:extLst>
                    <a:ext uri="{9D8B030D-6E8A-4147-A177-3AD203B41FA5}">
                      <a16:colId xmlns:a16="http://schemas.microsoft.com/office/drawing/2014/main" xmlns="" val="3951667855"/>
                    </a:ext>
                  </a:extLst>
                </a:gridCol>
                <a:gridCol w="1142277">
                  <a:extLst>
                    <a:ext uri="{9D8B030D-6E8A-4147-A177-3AD203B41FA5}">
                      <a16:colId xmlns:a16="http://schemas.microsoft.com/office/drawing/2014/main" xmlns="" val="2612006506"/>
                    </a:ext>
                  </a:extLst>
                </a:gridCol>
                <a:gridCol w="1117171">
                  <a:extLst>
                    <a:ext uri="{9D8B030D-6E8A-4147-A177-3AD203B41FA5}">
                      <a16:colId xmlns:a16="http://schemas.microsoft.com/office/drawing/2014/main" xmlns="" val="3313247858"/>
                    </a:ext>
                  </a:extLst>
                </a:gridCol>
                <a:gridCol w="1007337">
                  <a:extLst>
                    <a:ext uri="{9D8B030D-6E8A-4147-A177-3AD203B41FA5}">
                      <a16:colId xmlns:a16="http://schemas.microsoft.com/office/drawing/2014/main" xmlns="" val="1727799493"/>
                    </a:ext>
                  </a:extLst>
                </a:gridCol>
                <a:gridCol w="564862">
                  <a:extLst>
                    <a:ext uri="{9D8B030D-6E8A-4147-A177-3AD203B41FA5}">
                      <a16:colId xmlns:a16="http://schemas.microsoft.com/office/drawing/2014/main" xmlns="" val="465908565"/>
                    </a:ext>
                  </a:extLst>
                </a:gridCol>
              </a:tblGrid>
              <a:tr h="2982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순위</a:t>
                      </a:r>
                      <a:endParaRPr lang="ko-KR" alt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10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</a:rPr>
                        <a:t>행정동</a:t>
                      </a:r>
                      <a:endParaRPr lang="ko-KR" alt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10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</a:rPr>
                        <a:t>상권</a:t>
                      </a:r>
                      <a:r>
                        <a:rPr lang="en-US" altLang="ko-KR" sz="1100" u="none" strike="noStrike">
                          <a:solidFill>
                            <a:schemeClr val="bg1"/>
                          </a:solidFill>
                          <a:effectLst/>
                        </a:rPr>
                        <a:t>_</a:t>
                      </a: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</a:rPr>
                        <a:t>명</a:t>
                      </a:r>
                      <a:endParaRPr lang="ko-KR" alt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10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</a:rPr>
                        <a:t>서비스</a:t>
                      </a:r>
                      <a:r>
                        <a:rPr lang="en-US" altLang="ko-KR" sz="1100" u="none" strike="noStrike">
                          <a:solidFill>
                            <a:schemeClr val="bg1"/>
                          </a:solidFill>
                          <a:effectLst/>
                        </a:rPr>
                        <a:t>_</a:t>
                      </a: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</a:rPr>
                        <a:t>업종</a:t>
                      </a:r>
                      <a:r>
                        <a:rPr lang="en-US" altLang="ko-KR" sz="1100" u="none" strike="noStrike">
                          <a:solidFill>
                            <a:schemeClr val="bg1"/>
                          </a:solidFill>
                          <a:effectLst/>
                        </a:rPr>
                        <a:t>_</a:t>
                      </a: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</a:rPr>
                        <a:t>명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10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</a:rPr>
                        <a:t> 추정 매출액 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10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상위</a:t>
                      </a:r>
                      <a:endParaRPr lang="ko-KR" alt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10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027774518"/>
                  </a:ext>
                </a:extLst>
              </a:tr>
              <a:tr h="2982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765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성내</a:t>
                      </a:r>
                      <a:r>
                        <a:rPr lang="en-US" altLang="ko-KR" sz="1100" u="none" strike="noStrike">
                          <a:effectLst/>
                        </a:rPr>
                        <a:t>3</a:t>
                      </a:r>
                      <a:r>
                        <a:rPr lang="ko-KR" altLang="en-US" sz="1100" u="none" strike="noStrike">
                          <a:effectLst/>
                        </a:rPr>
                        <a:t>동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둔촌역전통시장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편의점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100" u="none" strike="noStrike">
                          <a:effectLst/>
                        </a:rPr>
                        <a:t>     </a:t>
                      </a:r>
                      <a:r>
                        <a:rPr lang="en-US" altLang="ko-KR" sz="1100" u="none" strike="noStrike">
                          <a:effectLst/>
                        </a:rPr>
                        <a:t>10,292,509 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78.54%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185603094"/>
                  </a:ext>
                </a:extLst>
              </a:tr>
              <a:tr h="2982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766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금호</a:t>
                      </a:r>
                      <a:r>
                        <a:rPr lang="en-US" altLang="ko-KR" sz="1100" u="none" strike="noStrike">
                          <a:effectLst/>
                        </a:rPr>
                        <a:t>2.3</a:t>
                      </a:r>
                      <a:r>
                        <a:rPr lang="ko-KR" altLang="en-US" sz="1100" u="none" strike="noStrike">
                          <a:effectLst/>
                        </a:rPr>
                        <a:t>가동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금호산길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편의점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100" u="none" strike="noStrike">
                          <a:effectLst/>
                        </a:rPr>
                        <a:t>     </a:t>
                      </a:r>
                      <a:r>
                        <a:rPr lang="en-US" altLang="ko-KR" sz="1100" u="none" strike="noStrike">
                          <a:effectLst/>
                        </a:rPr>
                        <a:t>10,270,649 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78.64%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299240103"/>
                  </a:ext>
                </a:extLst>
              </a:tr>
              <a:tr h="2982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767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명동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 err="1">
                          <a:effectLst/>
                        </a:rPr>
                        <a:t>명동길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편의점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100" u="none" strike="noStrike" dirty="0">
                          <a:effectLst/>
                        </a:rPr>
                        <a:t> </a:t>
                      </a:r>
                      <a:r>
                        <a:rPr lang="en-US" altLang="ko-KR" sz="1100" u="none" strike="noStrike" dirty="0">
                          <a:effectLst/>
                        </a:rPr>
                        <a:t>10,240,246 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 dirty="0">
                          <a:effectLst/>
                        </a:rPr>
                        <a:t>78.75%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880213855"/>
                  </a:ext>
                </a:extLst>
              </a:tr>
              <a:tr h="2982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768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서림동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신림로</a:t>
                      </a:r>
                      <a:r>
                        <a:rPr lang="en-US" altLang="ko-KR" sz="1100" u="none" strike="noStrike">
                          <a:effectLst/>
                        </a:rPr>
                        <a:t>28</a:t>
                      </a:r>
                      <a:r>
                        <a:rPr lang="ko-KR" altLang="en-US" sz="1100" u="none" strike="noStrike">
                          <a:effectLst/>
                        </a:rPr>
                        <a:t>길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편의점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100" u="none" strike="noStrike">
                          <a:effectLst/>
                        </a:rPr>
                        <a:t>     </a:t>
                      </a:r>
                      <a:r>
                        <a:rPr lang="en-US" altLang="ko-KR" sz="1100" u="none" strike="noStrike">
                          <a:effectLst/>
                        </a:rPr>
                        <a:t>10,227,213 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78.85%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177767705"/>
                  </a:ext>
                </a:extLst>
              </a:tr>
              <a:tr h="2982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769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상암동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매봉산로</a:t>
                      </a:r>
                      <a:r>
                        <a:rPr lang="en-US" altLang="ko-KR" sz="1100" u="none" strike="noStrike">
                          <a:effectLst/>
                        </a:rPr>
                        <a:t>2</a:t>
                      </a:r>
                      <a:r>
                        <a:rPr lang="ko-KR" altLang="en-US" sz="1100" u="none" strike="noStrike">
                          <a:effectLst/>
                        </a:rPr>
                        <a:t>길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편의점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100" u="none" strike="noStrike">
                          <a:effectLst/>
                        </a:rPr>
                        <a:t>     </a:t>
                      </a:r>
                      <a:r>
                        <a:rPr lang="en-US" altLang="ko-KR" sz="1100" u="none" strike="noStrike">
                          <a:effectLst/>
                        </a:rPr>
                        <a:t>10,219,577 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 dirty="0">
                          <a:effectLst/>
                        </a:rPr>
                        <a:t>78.95%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577332203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xmlns="" id="{CAA5F009-6FA0-4584-B778-C885F58219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3993625"/>
              </p:ext>
            </p:extLst>
          </p:nvPr>
        </p:nvGraphicFramePr>
        <p:xfrm>
          <a:off x="6425493" y="1541809"/>
          <a:ext cx="5110972" cy="1789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81906">
                  <a:extLst>
                    <a:ext uri="{9D8B030D-6E8A-4147-A177-3AD203B41FA5}">
                      <a16:colId xmlns:a16="http://schemas.microsoft.com/office/drawing/2014/main" xmlns="" val="3434234705"/>
                    </a:ext>
                  </a:extLst>
                </a:gridCol>
                <a:gridCol w="716073">
                  <a:extLst>
                    <a:ext uri="{9D8B030D-6E8A-4147-A177-3AD203B41FA5}">
                      <a16:colId xmlns:a16="http://schemas.microsoft.com/office/drawing/2014/main" xmlns="" val="2001414588"/>
                    </a:ext>
                  </a:extLst>
                </a:gridCol>
                <a:gridCol w="1097979">
                  <a:extLst>
                    <a:ext uri="{9D8B030D-6E8A-4147-A177-3AD203B41FA5}">
                      <a16:colId xmlns:a16="http://schemas.microsoft.com/office/drawing/2014/main" xmlns="" val="892545475"/>
                    </a:ext>
                  </a:extLst>
                </a:gridCol>
                <a:gridCol w="1420212">
                  <a:extLst>
                    <a:ext uri="{9D8B030D-6E8A-4147-A177-3AD203B41FA5}">
                      <a16:colId xmlns:a16="http://schemas.microsoft.com/office/drawing/2014/main" xmlns="" val="491786245"/>
                    </a:ext>
                  </a:extLst>
                </a:gridCol>
                <a:gridCol w="957748">
                  <a:extLst>
                    <a:ext uri="{9D8B030D-6E8A-4147-A177-3AD203B41FA5}">
                      <a16:colId xmlns:a16="http://schemas.microsoft.com/office/drawing/2014/main" xmlns="" val="3374540432"/>
                    </a:ext>
                  </a:extLst>
                </a:gridCol>
                <a:gridCol w="537054">
                  <a:extLst>
                    <a:ext uri="{9D8B030D-6E8A-4147-A177-3AD203B41FA5}">
                      <a16:colId xmlns:a16="http://schemas.microsoft.com/office/drawing/2014/main" xmlns="" val="551984736"/>
                    </a:ext>
                  </a:extLst>
                </a:gridCol>
              </a:tblGrid>
              <a:tr h="2982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순위</a:t>
                      </a:r>
                      <a:endParaRPr lang="ko-KR" alt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10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행정동</a:t>
                      </a:r>
                      <a:endParaRPr lang="ko-KR" alt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10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상권</a:t>
                      </a:r>
                      <a:r>
                        <a:rPr lang="en-US" altLang="ko-KR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_</a:t>
                      </a:r>
                      <a:r>
                        <a:rPr lang="ko-KR" altLang="en-US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코드</a:t>
                      </a:r>
                      <a:r>
                        <a:rPr lang="en-US" altLang="ko-KR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_</a:t>
                      </a:r>
                      <a:r>
                        <a:rPr lang="ko-KR" altLang="en-US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명</a:t>
                      </a:r>
                      <a:endParaRPr lang="ko-KR" alt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10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서비스</a:t>
                      </a:r>
                      <a:r>
                        <a:rPr lang="en-US" altLang="ko-KR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_</a:t>
                      </a:r>
                      <a:r>
                        <a:rPr lang="ko-KR" altLang="en-US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업종</a:t>
                      </a:r>
                      <a:r>
                        <a:rPr lang="en-US" altLang="ko-KR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_</a:t>
                      </a:r>
                      <a:r>
                        <a:rPr lang="ko-KR" altLang="en-US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코드</a:t>
                      </a:r>
                      <a:r>
                        <a:rPr lang="en-US" altLang="ko-KR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_</a:t>
                      </a:r>
                      <a:r>
                        <a:rPr lang="ko-KR" altLang="en-US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명</a:t>
                      </a:r>
                      <a:endParaRPr lang="ko-KR" alt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10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 추정 매출액 </a:t>
                      </a:r>
                      <a:endParaRPr lang="ko-KR" alt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10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상위</a:t>
                      </a:r>
                      <a:endParaRPr lang="ko-KR" alt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10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147154700"/>
                  </a:ext>
                </a:extLst>
              </a:tr>
              <a:tr h="2982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명동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 err="1">
                          <a:effectLst/>
                        </a:rPr>
                        <a:t>명동길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일반의원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100" u="none" strike="noStrike">
                          <a:effectLst/>
                        </a:rPr>
                        <a:t>     </a:t>
                      </a:r>
                      <a:r>
                        <a:rPr lang="en-US" altLang="ko-KR" sz="1100" u="none" strike="noStrike">
                          <a:effectLst/>
                        </a:rPr>
                        <a:t>30,234,149 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5.26%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945779096"/>
                  </a:ext>
                </a:extLst>
              </a:tr>
              <a:tr h="2982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명동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 err="1">
                          <a:effectLst/>
                        </a:rPr>
                        <a:t>명동길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양식음식점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100" u="none" strike="noStrike">
                          <a:effectLst/>
                        </a:rPr>
                        <a:t>     </a:t>
                      </a:r>
                      <a:r>
                        <a:rPr lang="en-US" altLang="ko-KR" sz="1100" u="none" strike="noStrike">
                          <a:effectLst/>
                        </a:rPr>
                        <a:t>23,307,893 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10.53%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995638474"/>
                  </a:ext>
                </a:extLst>
              </a:tr>
              <a:tr h="2982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3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명동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 err="1">
                          <a:effectLst/>
                        </a:rPr>
                        <a:t>명동길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일식음식점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100" u="none" strike="noStrike" dirty="0">
                          <a:effectLst/>
                        </a:rPr>
                        <a:t>     </a:t>
                      </a:r>
                      <a:r>
                        <a:rPr lang="en-US" altLang="ko-KR" sz="1100" u="none" strike="noStrike" dirty="0">
                          <a:effectLst/>
                        </a:rPr>
                        <a:t>14,375,615 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 dirty="0">
                          <a:effectLst/>
                        </a:rPr>
                        <a:t>15.79%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026406002"/>
                  </a:ext>
                </a:extLst>
              </a:tr>
              <a:tr h="2982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명동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명동길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한식음식점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100" u="none" strike="noStrike" dirty="0">
                          <a:effectLst/>
                        </a:rPr>
                        <a:t>     </a:t>
                      </a:r>
                      <a:r>
                        <a:rPr lang="en-US" altLang="ko-KR" sz="1100" u="none" strike="noStrike" dirty="0">
                          <a:effectLst/>
                        </a:rPr>
                        <a:t>10,614,874 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21.05%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975640201"/>
                  </a:ext>
                </a:extLst>
              </a:tr>
              <a:tr h="2982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명동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명동길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편의점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100" u="none" strike="noStrike" dirty="0">
                          <a:effectLst/>
                        </a:rPr>
                        <a:t>     </a:t>
                      </a:r>
                      <a:r>
                        <a:rPr lang="en-US" altLang="ko-KR" sz="1100" u="none" strike="noStrike" dirty="0">
                          <a:effectLst/>
                        </a:rPr>
                        <a:t>10,240,246 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 dirty="0">
                          <a:effectLst/>
                        </a:rPr>
                        <a:t>26.32%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547014802"/>
                  </a:ext>
                </a:extLst>
              </a:tr>
            </a:tbl>
          </a:graphicData>
        </a:graphic>
      </p:graphicFrame>
      <p:sp>
        <p:nvSpPr>
          <p:cNvPr id="20" name="직사각형 19">
            <a:extLst>
              <a:ext uri="{FF2B5EF4-FFF2-40B4-BE49-F238E27FC236}">
                <a16:creationId xmlns:a16="http://schemas.microsoft.com/office/drawing/2014/main" xmlns="" id="{E1B73052-857E-41D0-AD36-42B3EA6D124F}"/>
              </a:ext>
            </a:extLst>
          </p:cNvPr>
          <p:cNvSpPr/>
          <p:nvPr/>
        </p:nvSpPr>
        <p:spPr>
          <a:xfrm>
            <a:off x="6369221" y="3973418"/>
            <a:ext cx="5288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/>
              <a:t>전 지역</a:t>
            </a:r>
            <a:r>
              <a:rPr lang="en-US" altLang="ko-KR" b="1" dirty="0"/>
              <a:t>,</a:t>
            </a:r>
            <a:r>
              <a:rPr lang="ko-KR" altLang="en-US" b="1" dirty="0"/>
              <a:t> 전체 업종에 대한 편의점</a:t>
            </a:r>
            <a:r>
              <a:rPr lang="en-US" altLang="ko-KR" b="1" dirty="0"/>
              <a:t>(</a:t>
            </a:r>
            <a:r>
              <a:rPr lang="ko-KR" altLang="en-US" b="1" dirty="0" err="1"/>
              <a:t>명동길</a:t>
            </a:r>
            <a:r>
              <a:rPr lang="en-US" altLang="ko-KR" b="1" dirty="0"/>
              <a:t>)</a:t>
            </a:r>
            <a:r>
              <a:rPr lang="ko-KR" altLang="en-US" b="1" dirty="0"/>
              <a:t>의 순위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69D0F309-B61E-4AB5-9460-E2AAA5244090}"/>
              </a:ext>
            </a:extLst>
          </p:cNvPr>
          <p:cNvSpPr/>
          <p:nvPr/>
        </p:nvSpPr>
        <p:spPr>
          <a:xfrm>
            <a:off x="1161983" y="1149405"/>
            <a:ext cx="41261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/>
              <a:t>서울특별시 전체에 대한 편의점 </a:t>
            </a:r>
            <a:r>
              <a:rPr lang="en-US" altLang="ko-KR" b="1" dirty="0"/>
              <a:t>Top 5</a:t>
            </a:r>
            <a:endParaRPr lang="ko-KR" altLang="en-US" b="1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3FCF2DE6-71B7-4D1C-B0BF-8B320E9283E7}"/>
              </a:ext>
            </a:extLst>
          </p:cNvPr>
          <p:cNvSpPr/>
          <p:nvPr/>
        </p:nvSpPr>
        <p:spPr>
          <a:xfrm>
            <a:off x="697739" y="3973418"/>
            <a:ext cx="50642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/>
              <a:t>서울특별시 전체에 대한</a:t>
            </a:r>
            <a:r>
              <a:rPr lang="en-US" altLang="ko-KR" b="1" dirty="0"/>
              <a:t> </a:t>
            </a:r>
            <a:r>
              <a:rPr lang="ko-KR" altLang="en-US" b="1" dirty="0"/>
              <a:t>편의점</a:t>
            </a:r>
            <a:r>
              <a:rPr lang="en-US" altLang="ko-KR" b="1" dirty="0"/>
              <a:t>(</a:t>
            </a:r>
            <a:r>
              <a:rPr lang="ko-KR" altLang="en-US" b="1" dirty="0" err="1"/>
              <a:t>명동길</a:t>
            </a:r>
            <a:r>
              <a:rPr lang="en-US" altLang="ko-KR" b="1" dirty="0"/>
              <a:t>)</a:t>
            </a:r>
            <a:r>
              <a:rPr lang="ko-KR" altLang="en-US" b="1" dirty="0"/>
              <a:t>의 순위</a:t>
            </a:r>
          </a:p>
        </p:txBody>
      </p:sp>
    </p:spTree>
    <p:extLst>
      <p:ext uri="{BB962C8B-B14F-4D97-AF65-F5344CB8AC3E}">
        <p14:creationId xmlns:p14="http://schemas.microsoft.com/office/powerpoint/2010/main" val="96345372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51" grpId="0" animBg="1"/>
      <p:bldP spid="10" grpId="0"/>
      <p:bldP spid="20" grpId="0"/>
      <p:bldP spid="22" grpId="0"/>
      <p:bldP spid="2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>
            <a:extLst>
              <a:ext uri="{FF2B5EF4-FFF2-40B4-BE49-F238E27FC236}">
                <a16:creationId xmlns:a16="http://schemas.microsoft.com/office/drawing/2014/main" xmlns="" id="{F9E3A79D-810A-4102-9F44-57284E2A7227}"/>
              </a:ext>
            </a:extLst>
          </p:cNvPr>
          <p:cNvSpPr/>
          <p:nvPr/>
        </p:nvSpPr>
        <p:spPr>
          <a:xfrm>
            <a:off x="719893" y="1060555"/>
            <a:ext cx="600116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 latinLnBrk="0"/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itchFamily="2" charset="-127"/>
              </a:rPr>
              <a:t>인구 특성과 임대료 가중치를 포함한 추정 매출액</a:t>
            </a:r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  <a:cs typeface="KoPubWorld돋움체 Light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441648" y="1372957"/>
                <a:ext cx="3742883" cy="8699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ko-KR" altLang="en-US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b="0" i="1" smtClean="0">
                              <a:latin typeface="Cambria Math"/>
                            </a:rPr>
                            <m:t>𝑖</m:t>
                          </m:r>
                          <m:r>
                            <a:rPr lang="en-US" altLang="ko-KR" b="0" i="1" smtClean="0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altLang="ko-KR" b="0" i="1" smtClean="0">
                              <a:latin typeface="Cambria Math"/>
                            </a:rPr>
                            <m:t>4</m:t>
                          </m:r>
                        </m:sup>
                        <m:e>
                          <m:d>
                            <m:dPr>
                              <m:ctrlPr>
                                <a:rPr lang="en-US" altLang="ko-KR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i="1">
                                      <a:latin typeface="Cambria Math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ko-KR" i="1">
                                  <a:latin typeface="Cambria Math"/>
                                  <a:ea typeface="Cambria Math"/>
                                </a:rPr>
                                <m:t>×</m:t>
                              </m:r>
                              <m:f>
                                <m:fPr>
                                  <m:ctrlPr>
                                    <a:rPr lang="en-US" altLang="ko-KR" i="1">
                                      <a:latin typeface="Cambria Math"/>
                                      <a:ea typeface="Cambria Math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altLang="ko-KR" i="1"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b="0" i="1" smtClean="0">
                                          <a:latin typeface="Cambria Math"/>
                                          <a:ea typeface="Cambria Math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altLang="ko-KR" b="0" i="1" smtClean="0">
                                          <a:latin typeface="Cambria Math"/>
                                          <a:ea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altLang="ko-KR" i="1"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ko-KR" i="1">
                                              <a:latin typeface="Cambria Math"/>
                                              <a:ea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b="0" i="1" smtClean="0">
                                              <a:latin typeface="Cambria Math"/>
                                              <a:ea typeface="Cambria Math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US" altLang="ko-KR" i="1">
                                              <a:latin typeface="Cambria Math"/>
                                              <a:ea typeface="Cambria Math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altLang="ko-KR" i="1">
                                      <a:latin typeface="Cambria Math"/>
                                      <a:ea typeface="Cambria Math"/>
                                    </a:rPr>
                                    <m:t>+</m:t>
                                  </m:r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altLang="ko-KR" i="1"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ko-KR" i="1">
                                              <a:latin typeface="Cambria Math"/>
                                              <a:ea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b="0" i="1" smtClean="0">
                                              <a:latin typeface="Cambria Math"/>
                                              <a:ea typeface="Cambria Math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US" altLang="ko-KR" i="1">
                                              <a:latin typeface="Cambria Math"/>
                                              <a:ea typeface="Cambria Math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altLang="ko-KR" i="1">
                                      <a:latin typeface="Cambria Math"/>
                                      <a:ea typeface="Cambria Math"/>
                                    </a:rPr>
                                    <m:t>+</m:t>
                                  </m:r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altLang="ko-KR" i="1"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ko-KR" i="1">
                                              <a:latin typeface="Cambria Math"/>
                                              <a:ea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b="0" i="1" smtClean="0">
                                              <a:latin typeface="Cambria Math"/>
                                              <a:ea typeface="Cambria Math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US" altLang="ko-KR" i="1">
                                              <a:latin typeface="Cambria Math"/>
                                              <a:ea typeface="Cambria Math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altLang="ko-KR" i="1">
                                      <a:latin typeface="Cambria Math"/>
                                      <a:ea typeface="Cambria Math"/>
                                    </a:rPr>
                                    <m:t>+|</m:t>
                                  </m:r>
                                  <m:sSub>
                                    <m:sSubPr>
                                      <m:ctrlPr>
                                        <a:rPr lang="en-US" altLang="ko-KR" i="1"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b="0" i="1" smtClean="0">
                                          <a:latin typeface="Cambria Math"/>
                                          <a:ea typeface="Cambria Math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altLang="ko-KR" i="1">
                                          <a:latin typeface="Cambria Math"/>
                                          <a:ea typeface="Cambria Math"/>
                                        </a:rPr>
                                        <m:t>4</m:t>
                                      </m:r>
                                    </m:sub>
                                  </m:sSub>
                                  <m:r>
                                    <a:rPr lang="en-US" altLang="ko-KR" i="1">
                                      <a:latin typeface="Cambria Math"/>
                                      <a:ea typeface="Cambria Math"/>
                                    </a:rPr>
                                    <m:t>|</m:t>
                                  </m:r>
                                </m:den>
                              </m:f>
                            </m:e>
                          </m:d>
                          <m:r>
                            <m:rPr>
                              <m:nor/>
                            </m:rPr>
                            <a:rPr lang="ko-KR" altLang="en-US" dirty="0"/>
                            <m:t> </m:t>
                          </m:r>
                        </m:e>
                      </m:nary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1648" y="1372957"/>
                <a:ext cx="3742883" cy="869982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직사각형 6"/>
              <p:cNvSpPr/>
              <p:nvPr/>
            </p:nvSpPr>
            <p:spPr>
              <a:xfrm>
                <a:off x="2314576" y="1574018"/>
                <a:ext cx="2249370" cy="4039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000" dirty="0">
                    <a:solidFill>
                      <a:schemeClr val="tx1"/>
                    </a:solidFill>
                  </a:rPr>
                  <a:t>매출액</a:t>
                </a:r>
                <a:r>
                  <a:rPr lang="en-US" altLang="ko-KR" sz="2000" dirty="0">
                    <a:solidFill>
                      <a:schemeClr val="tx1"/>
                    </a:solidFill>
                  </a:rPr>
                  <a:t>/</a:t>
                </a:r>
                <a:r>
                  <a:rPr lang="ko-KR" altLang="en-US" sz="2000" dirty="0" err="1">
                    <a:solidFill>
                      <a:schemeClr val="tx1"/>
                    </a:solidFill>
                  </a:rPr>
                  <a:t>업종수</a:t>
                </a:r>
                <a:r>
                  <a:rPr lang="ko-KR" altLang="en-US" sz="20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2000" i="1" smtClean="0">
                        <a:solidFill>
                          <a:schemeClr val="tx1"/>
                        </a:solidFill>
                        <a:latin typeface="Cambria Math"/>
                        <a:ea typeface="Cambria Math"/>
                      </a:rPr>
                      <m:t>×</m:t>
                    </m:r>
                  </m:oMath>
                </a14:m>
                <a:endParaRPr lang="ko-KR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직사각형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4576" y="1574018"/>
                <a:ext cx="2249370" cy="403920"/>
              </a:xfrm>
              <a:prstGeom prst="rect">
                <a:avLst/>
              </a:prstGeom>
              <a:blipFill>
                <a:blip r:embed="rId7"/>
                <a:stretch>
                  <a:fillRect t="-7576" b="-2727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그룹 4">
            <a:extLst>
              <a:ext uri="{FF2B5EF4-FFF2-40B4-BE49-F238E27FC236}">
                <a16:creationId xmlns:a16="http://schemas.microsoft.com/office/drawing/2014/main" xmlns="" id="{03896CE9-24AC-4E86-A5D4-065F2B42887B}"/>
              </a:ext>
            </a:extLst>
          </p:cNvPr>
          <p:cNvGrpSpPr/>
          <p:nvPr/>
        </p:nvGrpSpPr>
        <p:grpSpPr>
          <a:xfrm>
            <a:off x="618979" y="2408350"/>
            <a:ext cx="10900617" cy="2281240"/>
            <a:chOff x="618979" y="2408350"/>
            <a:chExt cx="10900617" cy="228124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xmlns="" id="{1D92C750-4DE8-4953-885B-54D6EA0DEE90}"/>
                    </a:ext>
                  </a:extLst>
                </p:cNvPr>
                <p:cNvSpPr txBox="1"/>
                <p:nvPr/>
              </p:nvSpPr>
              <p:spPr>
                <a:xfrm>
                  <a:off x="1096206" y="2656401"/>
                  <a:ext cx="4304171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ko-KR" altLang="en-US" i="1" smtClean="0">
                              <a:latin typeface="Cambria Math"/>
                            </a:rPr>
                            <m:t>𝛾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a14:m>
                  <a:r>
                    <a:rPr lang="ko-KR" altLang="en-US" dirty="0">
                      <a:latin typeface="맑은 고딕" panose="020B0503020000020004" pitchFamily="50" charset="-127"/>
                      <a:ea typeface="맑은 고딕" panose="020B0503020000020004" pitchFamily="50" charset="-127"/>
                      <a:cs typeface="KoPubWorld돋움체 Light" pitchFamily="2" charset="-127"/>
                    </a:rPr>
                    <a:t> </a:t>
                  </a:r>
                  <a:r>
                    <a:rPr lang="en-US" altLang="ko-KR" dirty="0">
                      <a:latin typeface="맑은 고딕" panose="020B0503020000020004" pitchFamily="50" charset="-127"/>
                      <a:ea typeface="맑은 고딕" panose="020B0503020000020004" pitchFamily="50" charset="-127"/>
                      <a:cs typeface="KoPubWorld돋움체 Light" pitchFamily="2" charset="-127"/>
                    </a:rPr>
                    <a:t>: </a:t>
                  </a:r>
                  <a:r>
                    <a:rPr lang="ko-KR" altLang="en-US" dirty="0">
                      <a:latin typeface="맑은 고딕" panose="020B0503020000020004" pitchFamily="50" charset="-127"/>
                      <a:ea typeface="맑은 고딕" panose="020B0503020000020004" pitchFamily="50" charset="-127"/>
                      <a:cs typeface="KoPubWorld돋움체 Light" pitchFamily="2" charset="-127"/>
                    </a:rPr>
                    <a:t>유동인구 </a:t>
                  </a:r>
                  <a:r>
                    <a:rPr lang="ko-KR" altLang="en-US" dirty="0" err="1">
                      <a:latin typeface="맑은 고딕" panose="020B0503020000020004" pitchFamily="50" charset="-127"/>
                      <a:ea typeface="맑은 고딕" panose="020B0503020000020004" pitchFamily="50" charset="-127"/>
                      <a:cs typeface="KoPubWorld돋움체 Light" pitchFamily="2" charset="-127"/>
                    </a:rPr>
                    <a:t>잔차</a:t>
                  </a:r>
                  <a:r>
                    <a:rPr lang="en-US" altLang="ko-KR" dirty="0">
                      <a:latin typeface="맑은 고딕" panose="020B0503020000020004" pitchFamily="50" charset="-127"/>
                      <a:ea typeface="맑은 고딕" panose="020B0503020000020004" pitchFamily="50" charset="-127"/>
                      <a:cs typeface="KoPubWorld돋움체 Light" pitchFamily="2" charset="-127"/>
                    </a:rPr>
                    <a:t>,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ko-KR" altLang="en-US" i="1">
                              <a:latin typeface="Cambria Math"/>
                            </a:rPr>
                            <m:t>𝛾</m:t>
                          </m:r>
                        </m:e>
                        <m:sub>
                          <m:r>
                            <a:rPr lang="en-US" altLang="ko-KR" b="0" i="1"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a14:m>
                  <a:r>
                    <a:rPr lang="ko-KR" altLang="en-US" dirty="0">
                      <a:latin typeface="맑은 고딕" panose="020B0503020000020004" pitchFamily="50" charset="-127"/>
                      <a:ea typeface="맑은 고딕" panose="020B0503020000020004" pitchFamily="50" charset="-127"/>
                      <a:cs typeface="KoPubWorld돋움체 Light" pitchFamily="2" charset="-127"/>
                    </a:rPr>
                    <a:t> </a:t>
                  </a:r>
                  <a:r>
                    <a:rPr lang="en-US" altLang="ko-KR" dirty="0">
                      <a:latin typeface="맑은 고딕" panose="020B0503020000020004" pitchFamily="50" charset="-127"/>
                      <a:ea typeface="맑은 고딕" panose="020B0503020000020004" pitchFamily="50" charset="-127"/>
                      <a:cs typeface="KoPubWorld돋움체 Light" pitchFamily="2" charset="-127"/>
                    </a:rPr>
                    <a:t>: </a:t>
                  </a:r>
                  <a:r>
                    <a:rPr lang="ko-KR" altLang="en-US" dirty="0">
                      <a:latin typeface="맑은 고딕" panose="020B0503020000020004" pitchFamily="50" charset="-127"/>
                      <a:ea typeface="맑은 고딕" panose="020B0503020000020004" pitchFamily="50" charset="-127"/>
                      <a:cs typeface="KoPubWorld돋움체 Light" pitchFamily="2" charset="-127"/>
                    </a:rPr>
                    <a:t>직장인구 </a:t>
                  </a:r>
                  <a:r>
                    <a:rPr lang="ko-KR" altLang="en-US" dirty="0" err="1">
                      <a:latin typeface="맑은 고딕" panose="020B0503020000020004" pitchFamily="50" charset="-127"/>
                      <a:ea typeface="맑은 고딕" panose="020B0503020000020004" pitchFamily="50" charset="-127"/>
                      <a:cs typeface="KoPubWorld돋움체 Light" pitchFamily="2" charset="-127"/>
                    </a:rPr>
                    <a:t>잔차</a:t>
                  </a:r>
                  <a:endParaRPr lang="en-US" altLang="ko-KR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KoPubWorld돋움체 Light" pitchFamily="2" charset="-127"/>
                  </a:endParaRPr>
                </a:p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ko-KR" altLang="en-US" i="1">
                              <a:latin typeface="Cambria Math"/>
                            </a:rPr>
                            <m:t>𝛾</m:t>
                          </m:r>
                        </m:e>
                        <m:sub>
                          <m:r>
                            <a:rPr lang="en-US" altLang="ko-KR" b="0" i="1">
                              <a:latin typeface="Cambria Math"/>
                            </a:rPr>
                            <m:t>3</m:t>
                          </m:r>
                        </m:sub>
                      </m:sSub>
                    </m:oMath>
                  </a14:m>
                  <a:r>
                    <a:rPr lang="ko-KR" altLang="en-US" dirty="0">
                      <a:latin typeface="맑은 고딕" panose="020B0503020000020004" pitchFamily="50" charset="-127"/>
                      <a:ea typeface="맑은 고딕" panose="020B0503020000020004" pitchFamily="50" charset="-127"/>
                      <a:cs typeface="KoPubWorld돋움체 Light" pitchFamily="2" charset="-127"/>
                    </a:rPr>
                    <a:t> </a:t>
                  </a:r>
                  <a:r>
                    <a:rPr lang="en-US" altLang="ko-KR" dirty="0">
                      <a:latin typeface="맑은 고딕" panose="020B0503020000020004" pitchFamily="50" charset="-127"/>
                      <a:ea typeface="맑은 고딕" panose="020B0503020000020004" pitchFamily="50" charset="-127"/>
                      <a:cs typeface="KoPubWorld돋움체 Light" pitchFamily="2" charset="-127"/>
                    </a:rPr>
                    <a:t>: </a:t>
                  </a:r>
                  <a:r>
                    <a:rPr lang="ko-KR" altLang="en-US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  <a:cs typeface="KoPubWorld돋움체 Light" pitchFamily="2" charset="-127"/>
                    </a:rPr>
                    <a:t>상주인구 </a:t>
                  </a:r>
                  <a:r>
                    <a:rPr lang="ko-KR" altLang="en-US" dirty="0" err="1" smtClean="0">
                      <a:latin typeface="맑은 고딕" panose="020B0503020000020004" pitchFamily="50" charset="-127"/>
                      <a:ea typeface="맑은 고딕" panose="020B0503020000020004" pitchFamily="50" charset="-127"/>
                      <a:cs typeface="KoPubWorld돋움체 Light" pitchFamily="2" charset="-127"/>
                    </a:rPr>
                    <a:t>잔차</a:t>
                  </a:r>
                  <a:r>
                    <a:rPr lang="en-US" altLang="ko-KR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  <a:cs typeface="KoPubWorld돋움체 Light" pitchFamily="2" charset="-127"/>
                    </a:rPr>
                    <a:t>,</a:t>
                  </a:r>
                  <a:r>
                    <a:rPr lang="ko-KR" altLang="en-US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  <a:cs typeface="KoPubWorld돋움체 Light" pitchFamily="2" charset="-127"/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ko-KR" altLang="en-US" i="1">
                              <a:latin typeface="Cambria Math"/>
                            </a:rPr>
                            <m:t>𝛾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/>
                            </a:rPr>
                            <m:t>4</m:t>
                          </m:r>
                        </m:sub>
                      </m:sSub>
                    </m:oMath>
                  </a14:m>
                  <a:r>
                    <a:rPr lang="ko-KR" altLang="en-US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  <a:cs typeface="KoPubWorld돋움체 Light" pitchFamily="2" charset="-127"/>
                    </a:rPr>
                    <a:t> </a:t>
                  </a:r>
                  <a:r>
                    <a:rPr lang="en-US" altLang="ko-KR" dirty="0">
                      <a:latin typeface="맑은 고딕" panose="020B0503020000020004" pitchFamily="50" charset="-127"/>
                      <a:ea typeface="맑은 고딕" panose="020B0503020000020004" pitchFamily="50" charset="-127"/>
                      <a:cs typeface="KoPubWorld돋움체 Light" pitchFamily="2" charset="-127"/>
                    </a:rPr>
                    <a:t>: </a:t>
                  </a:r>
                  <a:r>
                    <a:rPr lang="ko-KR" altLang="en-US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  <a:cs typeface="KoPubWorld돋움체 Light" pitchFamily="2" charset="-127"/>
                    </a:rPr>
                    <a:t>임대료 </a:t>
                  </a:r>
                  <a:r>
                    <a:rPr lang="ko-KR" altLang="en-US" dirty="0" err="1">
                      <a:latin typeface="맑은 고딕" panose="020B0503020000020004" pitchFamily="50" charset="-127"/>
                      <a:ea typeface="맑은 고딕" panose="020B0503020000020004" pitchFamily="50" charset="-127"/>
                      <a:cs typeface="KoPubWorld돋움체 Light" pitchFamily="2" charset="-127"/>
                    </a:rPr>
                    <a:t>잔차</a:t>
                  </a:r>
                  <a:endParaRPr lang="en-US" altLang="ko-KR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KoPubWorld돋움체 Light" pitchFamily="2" charset="-127"/>
                  </a:endParaRPr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1D92C750-4DE8-4953-885B-54D6EA0DEE9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6206" y="2656401"/>
                  <a:ext cx="4304171" cy="646331"/>
                </a:xfrm>
                <a:prstGeom prst="rect">
                  <a:avLst/>
                </a:prstGeom>
                <a:blipFill rotWithShape="1">
                  <a:blip r:embed="rId8"/>
                  <a:stretch>
                    <a:fillRect t="-4717" b="-1415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xmlns="" id="{B61249B7-E97F-4946-B371-FE25ACFE8906}"/>
                </a:ext>
              </a:extLst>
            </p:cNvPr>
            <p:cNvSpPr/>
            <p:nvPr/>
          </p:nvSpPr>
          <p:spPr>
            <a:xfrm>
              <a:off x="983801" y="3281222"/>
              <a:ext cx="4433753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/>
              <a:r>
                <a:rPr lang="en-US" altLang="ko-KR" sz="1600" dirty="0"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Light" pitchFamily="2" charset="-127"/>
                </a:rPr>
                <a:t>Residuals</a:t>
              </a:r>
              <a:r>
                <a:rPr lang="ko-KR" altLang="en-US" sz="1600" dirty="0"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Light" pitchFamily="2" charset="-127"/>
                </a:rPr>
                <a:t>의</a:t>
              </a:r>
              <a:r>
                <a:rPr lang="en-US" altLang="ko-KR" sz="1600" dirty="0"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Light" pitchFamily="2" charset="-127"/>
                </a:rPr>
                <a:t> Scaler</a:t>
              </a:r>
              <a:r>
                <a:rPr lang="ko-KR" altLang="en-US" sz="1600" dirty="0"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Light" pitchFamily="2" charset="-127"/>
                </a:rPr>
                <a:t>를 통하여 최종식에 대한</a:t>
              </a:r>
              <a:endPara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itchFamily="2" charset="-127"/>
              </a:endParaRPr>
            </a:p>
            <a:p>
              <a:pPr fontAlgn="base"/>
              <a:r>
                <a:rPr lang="ko-KR" altLang="en-US" sz="1600" dirty="0"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Light" pitchFamily="2" charset="-127"/>
                </a:rPr>
                <a:t>영향 이상치의</a:t>
              </a:r>
              <a:r>
                <a:rPr lang="en-US" altLang="ko-KR" sz="1600" dirty="0"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Light" pitchFamily="2" charset="-127"/>
                </a:rPr>
                <a:t> </a:t>
              </a:r>
              <a:r>
                <a:rPr lang="ko-KR" altLang="en-US" sz="1600" dirty="0"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Light" pitchFamily="2" charset="-127"/>
                </a:rPr>
                <a:t>편향이 되지 않게 수식 적용함</a:t>
              </a:r>
              <a:r>
                <a:rPr lang="en-US" altLang="ko-KR" sz="1600" dirty="0"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Light" pitchFamily="2" charset="-127"/>
                </a:rPr>
                <a:t>.</a:t>
              </a:r>
              <a:endPara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직사각형 40">
                  <a:extLst>
                    <a:ext uri="{FF2B5EF4-FFF2-40B4-BE49-F238E27FC236}">
                      <a16:creationId xmlns:a16="http://schemas.microsoft.com/office/drawing/2014/main" xmlns="" id="{65A263FB-7A8F-460A-9B70-E248FC2F93FB}"/>
                    </a:ext>
                  </a:extLst>
                </p:cNvPr>
                <p:cNvSpPr/>
                <p:nvPr/>
              </p:nvSpPr>
              <p:spPr>
                <a:xfrm>
                  <a:off x="6056764" y="2983456"/>
                  <a:ext cx="5197288" cy="646331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b="0" i="0" smtClean="0">
                              <a:latin typeface="Cambria Math"/>
                              <a:ea typeface="Cambria Math"/>
                            </a:rPr>
                            <m:t>z</m:t>
                          </m:r>
                        </m:e>
                        <m:sub>
                          <m:r>
                            <a:rPr lang="en-US" altLang="ko-KR" b="0" i="0" smtClean="0">
                              <a:latin typeface="Cambria Math"/>
                              <a:ea typeface="Cambria Math"/>
                            </a:rPr>
                            <m:t>1</m:t>
                          </m:r>
                        </m:sub>
                      </m:sSub>
                      <m:r>
                        <a:rPr lang="en-US" altLang="ko-KR" b="0" i="1" smtClean="0">
                          <a:latin typeface="Cambria Math"/>
                          <a:ea typeface="Cambria Math"/>
                        </a:rPr>
                        <m:t> </m:t>
                      </m:r>
                      <m:r>
                        <a:rPr lang="en-US" altLang="ko-KR" b="0" i="0" smtClean="0">
                          <a:latin typeface="Cambria Math"/>
                          <a:ea typeface="Cambria Math"/>
                        </a:rPr>
                        <m:t>:</m:t>
                      </m:r>
                    </m:oMath>
                  </a14:m>
                  <a:r>
                    <a:rPr lang="en-US" altLang="ko-KR" dirty="0">
                      <a:latin typeface="맑은 고딕" panose="020B0503020000020004" pitchFamily="50" charset="-127"/>
                      <a:ea typeface="맑은 고딕" panose="020B0503020000020004" pitchFamily="50" charset="-127"/>
                      <a:cs typeface="KoPubWorld돋움체 Light" pitchFamily="2" charset="-127"/>
                    </a:rPr>
                    <a:t> </a:t>
                  </a:r>
                  <a:r>
                    <a:rPr lang="ko-KR" altLang="en-US" dirty="0">
                      <a:latin typeface="맑은 고딕" panose="020B0503020000020004" pitchFamily="50" charset="-127"/>
                      <a:ea typeface="맑은 고딕" panose="020B0503020000020004" pitchFamily="50" charset="-127"/>
                      <a:cs typeface="KoPubWorld돋움체 Light" pitchFamily="2" charset="-127"/>
                    </a:rPr>
                    <a:t>유동인구 상관계수</a:t>
                  </a:r>
                  <a:r>
                    <a:rPr lang="en-US" altLang="ko-KR" dirty="0">
                      <a:latin typeface="맑은 고딕" panose="020B0503020000020004" pitchFamily="50" charset="-127"/>
                      <a:ea typeface="맑은 고딕" panose="020B0503020000020004" pitchFamily="50" charset="-127"/>
                      <a:cs typeface="KoPubWorld돋움체 Light" pitchFamily="2" charset="-127"/>
                    </a:rPr>
                    <a:t>,</a:t>
                  </a:r>
                  <a:r>
                    <a:rPr lang="en-US" altLang="ko-KR" spc="-150" dirty="0">
                      <a:latin typeface="맑은 고딕" panose="020B0503020000020004" pitchFamily="50" charset="-127"/>
                      <a:ea typeface="맑은 고딕" panose="020B0503020000020004" pitchFamily="50" charset="-127"/>
                      <a:cs typeface="KoPubWorld돋움체 Light" pitchFamily="2" charset="-127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altLang="ko-KR" b="0" i="0" smtClean="0">
                          <a:latin typeface="Cambria Math" panose="02040503050406030204" pitchFamily="18" charset="0"/>
                          <a:ea typeface="Cambria Math"/>
                        </a:rPr>
                        <m:t> </m:t>
                      </m:r>
                      <m:sSub>
                        <m:sSubPr>
                          <m:ctrlPr>
                            <a:rPr lang="en-US" altLang="ko-KR" i="1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b="0" i="0" smtClean="0">
                              <a:latin typeface="Cambria Math"/>
                              <a:ea typeface="Cambria Math"/>
                            </a:rPr>
                            <m:t>z</m:t>
                          </m:r>
                        </m:e>
                        <m:sub>
                          <m:r>
                            <a:rPr lang="en-US" altLang="ko-KR" b="0" i="0">
                              <a:latin typeface="Cambria Math"/>
                              <a:ea typeface="Cambria Math"/>
                            </a:rPr>
                            <m:t>2</m:t>
                          </m:r>
                        </m:sub>
                      </m:sSub>
                      <m:r>
                        <a:rPr lang="en-US" altLang="ko-KR" b="0" i="0" smtClean="0">
                          <a:latin typeface="Cambria Math"/>
                          <a:ea typeface="Cambria Math"/>
                        </a:rPr>
                        <m:t> </m:t>
                      </m:r>
                    </m:oMath>
                  </a14:m>
                  <a:r>
                    <a:rPr lang="en-US" altLang="ko-KR" dirty="0">
                      <a:latin typeface="맑은 고딕" panose="020B0503020000020004" pitchFamily="50" charset="-127"/>
                      <a:ea typeface="맑은 고딕" panose="020B0503020000020004" pitchFamily="50" charset="-127"/>
                      <a:cs typeface="KoPubWorld돋움체 Light" pitchFamily="2" charset="-127"/>
                    </a:rPr>
                    <a:t> : </a:t>
                  </a:r>
                  <a:r>
                    <a:rPr lang="ko-KR" altLang="en-US" dirty="0">
                      <a:latin typeface="맑은 고딕" panose="020B0503020000020004" pitchFamily="50" charset="-127"/>
                      <a:ea typeface="맑은 고딕" panose="020B0503020000020004" pitchFamily="50" charset="-127"/>
                      <a:cs typeface="KoPubWorld돋움체 Light" pitchFamily="2" charset="-127"/>
                    </a:rPr>
                    <a:t>직장인구 상관계수</a:t>
                  </a:r>
                  <a:r>
                    <a:rPr lang="en-US" altLang="ko-KR" dirty="0">
                      <a:latin typeface="맑은 고딕" panose="020B0503020000020004" pitchFamily="50" charset="-127"/>
                      <a:ea typeface="맑은 고딕" panose="020B0503020000020004" pitchFamily="50" charset="-127"/>
                      <a:cs typeface="KoPubWorld돋움체 Light" pitchFamily="2" charset="-127"/>
                    </a:rPr>
                    <a:t> </a:t>
                  </a:r>
                  <a:endParaRPr lang="en-US" altLang="ko-KR" i="1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b="0" i="0" smtClean="0">
                              <a:latin typeface="Cambria Math"/>
                              <a:ea typeface="Cambria Math"/>
                            </a:rPr>
                            <m:t>z</m:t>
                          </m:r>
                        </m:e>
                        <m:sub>
                          <m:r>
                            <a:rPr lang="en-US" altLang="ko-KR">
                              <a:latin typeface="Cambria Math"/>
                              <a:ea typeface="Cambria Math"/>
                            </a:rPr>
                            <m:t>3</m:t>
                          </m:r>
                        </m:sub>
                      </m:sSub>
                      <m:r>
                        <a:rPr lang="en-US" altLang="ko-KR" b="0" i="1" smtClean="0">
                          <a:latin typeface="Cambria Math"/>
                          <a:ea typeface="Cambria Math"/>
                        </a:rPr>
                        <m:t> :</m:t>
                      </m:r>
                      <m:r>
                        <m:rPr>
                          <m:nor/>
                        </m:rP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KoPubWorld돋움체 Light" pitchFamily="2" charset="-127"/>
                        </a:rPr>
                        <m:t>상주인구 상</m:t>
                      </m:r>
                      <m:r>
                        <a:rPr lang="ko-KR" altLang="en-US" b="0" i="1" dirty="0" smtClean="0">
                          <a:latin typeface="Cambria Math"/>
                          <a:ea typeface="맑은 고딕" panose="020B0503020000020004" pitchFamily="50" charset="-127"/>
                          <a:cs typeface="KoPubWorld돋움체 Light" pitchFamily="2" charset="-127"/>
                        </a:rPr>
                        <m:t>관</m:t>
                      </m:r>
                      <m:r>
                        <m:rPr>
                          <m:nor/>
                        </m:rP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KoPubWorld돋움체 Light" pitchFamily="2" charset="-127"/>
                        </a:rPr>
                        <m:t>계수</m:t>
                      </m:r>
                    </m:oMath>
                  </a14:m>
                  <a:r>
                    <a:rPr lang="en-US" altLang="ko-KR" dirty="0">
                      <a:latin typeface="맑은 고딕" panose="020B0503020000020004" pitchFamily="50" charset="-127"/>
                      <a:ea typeface="맑은 고딕" panose="020B0503020000020004" pitchFamily="50" charset="-127"/>
                      <a:cs typeface="KoPubWorld돋움체 Light" pitchFamily="2" charset="-127"/>
                    </a:rPr>
                    <a:t>,</a:t>
                  </a:r>
                  <a:r>
                    <a:rPr lang="en-US" altLang="ko-KR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  <a:cs typeface="KoPubWorld돋움체 Light" pitchFamily="2" charset="-127"/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altLang="ko-KR" b="0" i="0" smtClean="0">
                              <a:latin typeface="Cambria Math" panose="02040503050406030204" pitchFamily="18" charset="0"/>
                              <a:ea typeface="Cambria Math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ko-KR" b="0" i="0" smtClean="0">
                              <a:latin typeface="Cambria Math"/>
                              <a:ea typeface="Cambria Math"/>
                            </a:rPr>
                            <m:t>z</m:t>
                          </m:r>
                        </m:e>
                        <m:sub>
                          <m:r>
                            <a:rPr lang="en-US" altLang="ko-KR" b="0" i="0" smtClean="0">
                              <a:latin typeface="Cambria Math"/>
                              <a:ea typeface="Cambria Math"/>
                            </a:rPr>
                            <m:t>4</m:t>
                          </m:r>
                        </m:sub>
                      </m:sSub>
                      <m:r>
                        <m:rPr>
                          <m:nor/>
                        </m:rPr>
                        <a:rPr lang="en-US" altLang="ko-KR" b="0" i="0" smtClean="0">
                          <a:latin typeface="Cambria Math"/>
                          <a:ea typeface="Cambria Math"/>
                        </a:rPr>
                        <m:t> </m:t>
                      </m:r>
                    </m:oMath>
                  </a14:m>
                  <a:r>
                    <a:rPr lang="en-US" altLang="ko-KR" dirty="0" smtClean="0">
                      <a:solidFill>
                        <a:prstClr val="black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  <a:cs typeface="KoPubWorld돋움체 Light" pitchFamily="2" charset="-127"/>
                    </a:rPr>
                    <a:t> : </a:t>
                  </a:r>
                  <a:r>
                    <a:rPr lang="ko-KR" altLang="en-US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  <a:cs typeface="KoPubWorld돋움체 Light" pitchFamily="2" charset="-127"/>
                    </a:rPr>
                    <a:t>임대료 </a:t>
                  </a:r>
                  <a:r>
                    <a:rPr lang="ko-KR" altLang="en-US" dirty="0">
                      <a:latin typeface="맑은 고딕" panose="020B0503020000020004" pitchFamily="50" charset="-127"/>
                      <a:ea typeface="맑은 고딕" panose="020B0503020000020004" pitchFamily="50" charset="-127"/>
                      <a:cs typeface="KoPubWorld돋움체 Light" pitchFamily="2" charset="-127"/>
                    </a:rPr>
                    <a:t>상관계수</a:t>
                  </a:r>
                </a:p>
              </p:txBody>
            </p:sp>
          </mc:Choice>
          <mc:Fallback xmlns="">
            <p:sp>
              <p:nvSpPr>
                <p:cNvPr id="41" name="직사각형 40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65A263FB-7A8F-460A-9B70-E248FC2F93F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56764" y="2983456"/>
                  <a:ext cx="5197288" cy="646331"/>
                </a:xfrm>
                <a:prstGeom prst="rect">
                  <a:avLst/>
                </a:prstGeom>
                <a:blipFill rotWithShape="1">
                  <a:blip r:embed="rId9"/>
                  <a:stretch>
                    <a:fillRect t="-4717" b="-1415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xmlns="" id="{F0AB74E0-AE55-40F1-8EAD-F5608A8A6659}"/>
                </a:ext>
              </a:extLst>
            </p:cNvPr>
            <p:cNvSpPr/>
            <p:nvPr/>
          </p:nvSpPr>
          <p:spPr>
            <a:xfrm>
              <a:off x="5876809" y="3870619"/>
              <a:ext cx="5642787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/>
              <a:r>
                <a:rPr lang="ko-KR" altLang="en-US" sz="1600" dirty="0"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Light" pitchFamily="2" charset="-127"/>
                </a:rPr>
                <a:t>매출액의 미치는 영향이 편향되지 않기 </a:t>
              </a:r>
              <a:r>
                <a:rPr lang="ko-KR" altLang="en-US" sz="1600"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Light" pitchFamily="2" charset="-127"/>
                </a:rPr>
                <a:t>위해 수식을 적용함</a:t>
              </a:r>
              <a:r>
                <a:rPr lang="en-US" altLang="ko-KR" sz="1600" dirty="0"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Light" pitchFamily="2" charset="-127"/>
                </a:rPr>
                <a:t>.</a:t>
              </a:r>
              <a:endPara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xmlns="" id="{56F1025C-14B9-447B-B385-80AF7A849858}"/>
                    </a:ext>
                  </a:extLst>
                </p:cNvPr>
                <p:cNvSpPr txBox="1"/>
                <p:nvPr/>
              </p:nvSpPr>
              <p:spPr>
                <a:xfrm>
                  <a:off x="1579386" y="3915305"/>
                  <a:ext cx="3051787" cy="67268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ko-KR" i="1" smtClean="0">
                                <a:latin typeface="Cambria Math"/>
                                <a:ea typeface="맑은 고딕" panose="020B0503020000020004" pitchFamily="50" charset="-127"/>
                                <a:cs typeface="KoPubWorld돋움체 Light" pitchFamily="2" charset="-127"/>
                              </a:rPr>
                            </m:ctrlPr>
                          </m:fPr>
                          <m:num>
                            <m:r>
                              <a:rPr lang="en-US" altLang="ko-KR" b="0" i="1" smtClean="0">
                                <a:latin typeface="Cambria Math"/>
                                <a:ea typeface="맑은 고딕" panose="020B0503020000020004" pitchFamily="50" charset="-127"/>
                                <a:cs typeface="KoPubWorld돋움체 Light" pitchFamily="2" charset="-127"/>
                              </a:rPr>
                              <m:t>(</m:t>
                            </m:r>
                            <m:r>
                              <a:rPr lang="ko-KR" altLang="en-US" b="0" i="1" smtClean="0">
                                <a:latin typeface="Cambria Math"/>
                                <a:ea typeface="맑은 고딕" panose="020B0503020000020004" pitchFamily="50" charset="-127"/>
                                <a:cs typeface="KoPubWorld돋움체 Light" pitchFamily="2" charset="-127"/>
                              </a:rPr>
                              <m:t>잔차</m:t>
                            </m:r>
                            <m:r>
                              <a:rPr lang="en-US" altLang="ko-KR" b="0" i="1" smtClean="0">
                                <a:latin typeface="Cambria Math"/>
                                <a:ea typeface="맑은 고딕" panose="020B0503020000020004" pitchFamily="50" charset="-127"/>
                                <a:cs typeface="KoPubWorld돋움체 Light" pitchFamily="2" charset="-127"/>
                              </a:rPr>
                              <m:t>+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en-US" altLang="ko-KR" b="0" i="1" smtClean="0">
                                    <a:latin typeface="Cambria Math"/>
                                    <a:ea typeface="맑은 고딕" panose="020B0503020000020004" pitchFamily="50" charset="-127"/>
                                    <a:cs typeface="KoPubWorld돋움체 Light" pitchFamily="2" charset="-127"/>
                                  </a:rPr>
                                </m:ctrlPr>
                              </m:dPr>
                              <m:e>
                                <m:r>
                                  <a:rPr lang="ko-KR" altLang="en-US" b="0" i="1" smtClean="0">
                                    <a:latin typeface="Cambria Math"/>
                                    <a:ea typeface="맑은 고딕" panose="020B0503020000020004" pitchFamily="50" charset="-127"/>
                                    <a:cs typeface="KoPubWorld돋움체 Light" pitchFamily="2" charset="-127"/>
                                  </a:rPr>
                                  <m:t>잔차</m:t>
                                </m:r>
                                <m:r>
                                  <a:rPr lang="en-US" altLang="ko-KR" b="0" i="1" smtClean="0">
                                    <a:latin typeface="Cambria Math"/>
                                    <a:ea typeface="맑은 고딕" panose="020B0503020000020004" pitchFamily="50" charset="-127"/>
                                    <a:cs typeface="KoPubWorld돋움체 Light" pitchFamily="2" charset="-127"/>
                                  </a:rPr>
                                  <m:t> </m:t>
                                </m:r>
                                <m:r>
                                  <a:rPr lang="ko-KR" altLang="en-US" b="0" i="1" smtClean="0">
                                    <a:latin typeface="Cambria Math"/>
                                    <a:ea typeface="맑은 고딕" panose="020B0503020000020004" pitchFamily="50" charset="-127"/>
                                    <a:cs typeface="KoPubWorld돋움체 Light" pitchFamily="2" charset="-127"/>
                                  </a:rPr>
                                  <m:t>최소값</m:t>
                                </m:r>
                              </m:e>
                            </m:d>
                            <m:r>
                              <a:rPr lang="en-US" altLang="ko-KR" b="0" i="1" smtClean="0">
                                <a:latin typeface="Cambria Math"/>
                                <a:ea typeface="맑은 고딕" panose="020B0503020000020004" pitchFamily="50" charset="-127"/>
                                <a:cs typeface="KoPubWorld돋움체 Light" pitchFamily="2" charset="-127"/>
                              </a:rPr>
                              <m:t>+1)</m:t>
                            </m:r>
                          </m:num>
                          <m:den>
                            <m:r>
                              <a:rPr lang="ko-KR" altLang="en-US" b="0" i="1" smtClean="0">
                                <a:latin typeface="Cambria Math"/>
                                <a:ea typeface="맑은 고딕" panose="020B0503020000020004" pitchFamily="50" charset="-127"/>
                                <a:cs typeface="KoPubWorld돋움체 Light" pitchFamily="2" charset="-127"/>
                              </a:rPr>
                              <m:t>잔차</m:t>
                            </m:r>
                            <m:r>
                              <a:rPr lang="en-US" altLang="ko-KR" b="0" i="1" smtClean="0">
                                <a:latin typeface="Cambria Math"/>
                                <a:ea typeface="맑은 고딕" panose="020B0503020000020004" pitchFamily="50" charset="-127"/>
                                <a:cs typeface="KoPubWorld돋움체 Light" pitchFamily="2" charset="-127"/>
                              </a:rPr>
                              <m:t> </m:t>
                            </m:r>
                            <m:r>
                              <a:rPr lang="ko-KR" altLang="en-US" b="0" i="1" smtClean="0">
                                <a:latin typeface="Cambria Math"/>
                                <a:ea typeface="맑은 고딕" panose="020B0503020000020004" pitchFamily="50" charset="-127"/>
                                <a:cs typeface="KoPubWorld돋움체 Light" pitchFamily="2" charset="-127"/>
                              </a:rPr>
                              <m:t>최댓값</m:t>
                            </m:r>
                          </m:den>
                        </m:f>
                      </m:oMath>
                    </m:oMathPara>
                  </a14:m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KoPubWorld돋움체 Light" pitchFamily="2" charset="-127"/>
                  </a:endParaRPr>
                </a:p>
              </p:txBody>
            </p:sp>
          </mc:Choice>
          <mc:Fallback xmlns="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56F1025C-14B9-447B-B385-80AF7A84985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79386" y="3915305"/>
                  <a:ext cx="3051787" cy="672685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4" name="사각형: 둥근 모서리 38">
              <a:extLst>
                <a:ext uri="{FF2B5EF4-FFF2-40B4-BE49-F238E27FC236}">
                  <a16:creationId xmlns:a16="http://schemas.microsoft.com/office/drawing/2014/main" xmlns="" id="{FD02CED5-E549-4949-91EE-D002708DB705}"/>
                </a:ext>
              </a:extLst>
            </p:cNvPr>
            <p:cNvSpPr/>
            <p:nvPr/>
          </p:nvSpPr>
          <p:spPr>
            <a:xfrm>
              <a:off x="618979" y="2408350"/>
              <a:ext cx="5134122" cy="2281240"/>
            </a:xfrm>
            <a:prstGeom prst="roundRect">
              <a:avLst/>
            </a:prstGeom>
            <a:noFill/>
            <a:ln w="6350">
              <a:solidFill>
                <a:srgbClr val="C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7" name="사각형: 둥근 모서리 38">
              <a:extLst>
                <a:ext uri="{FF2B5EF4-FFF2-40B4-BE49-F238E27FC236}">
                  <a16:creationId xmlns:a16="http://schemas.microsoft.com/office/drawing/2014/main" xmlns="" id="{FD02CED5-E549-4949-91EE-D002708DB705}"/>
                </a:ext>
              </a:extLst>
            </p:cNvPr>
            <p:cNvSpPr/>
            <p:nvPr/>
          </p:nvSpPr>
          <p:spPr>
            <a:xfrm>
              <a:off x="5856273" y="2408350"/>
              <a:ext cx="5642787" cy="2281240"/>
            </a:xfrm>
            <a:prstGeom prst="roundRect">
              <a:avLst/>
            </a:prstGeom>
            <a:noFill/>
            <a:ln w="6350">
              <a:solidFill>
                <a:srgbClr val="C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xmlns="" id="{ADB40C80-9A62-4865-A1FD-729DF263893B}"/>
              </a:ext>
            </a:extLst>
          </p:cNvPr>
          <p:cNvGrpSpPr/>
          <p:nvPr/>
        </p:nvGrpSpPr>
        <p:grpSpPr>
          <a:xfrm>
            <a:off x="3186040" y="1496863"/>
            <a:ext cx="5491627" cy="911487"/>
            <a:chOff x="3186040" y="1496863"/>
            <a:chExt cx="5491627" cy="911487"/>
          </a:xfrm>
        </p:grpSpPr>
        <p:sp>
          <p:nvSpPr>
            <p:cNvPr id="2" name="타원 1">
              <a:extLst>
                <a:ext uri="{FF2B5EF4-FFF2-40B4-BE49-F238E27FC236}">
                  <a16:creationId xmlns:a16="http://schemas.microsoft.com/office/drawing/2014/main" xmlns="" id="{682170D0-C2F8-4DD3-ABD5-2668E5884BBA}"/>
                </a:ext>
              </a:extLst>
            </p:cNvPr>
            <p:cNvSpPr/>
            <p:nvPr/>
          </p:nvSpPr>
          <p:spPr>
            <a:xfrm>
              <a:off x="4940943" y="1662918"/>
              <a:ext cx="417106" cy="429436"/>
            </a:xfrm>
            <a:prstGeom prst="ellipse">
              <a:avLst/>
            </a:prstGeom>
            <a:noFill/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4" name="연결선: 꺾임 3">
              <a:extLst>
                <a:ext uri="{FF2B5EF4-FFF2-40B4-BE49-F238E27FC236}">
                  <a16:creationId xmlns:a16="http://schemas.microsoft.com/office/drawing/2014/main" xmlns="" id="{43B0A421-DE1C-4963-B6A0-A71FBBE2A827}"/>
                </a:ext>
              </a:extLst>
            </p:cNvPr>
            <p:cNvCxnSpPr>
              <a:cxnSpLocks/>
              <a:stCxn id="2" idx="4"/>
              <a:endCxn id="44" idx="0"/>
            </p:cNvCxnSpPr>
            <p:nvPr/>
          </p:nvCxnSpPr>
          <p:spPr>
            <a:xfrm rot="5400000">
              <a:off x="4009770" y="1268624"/>
              <a:ext cx="315996" cy="1963456"/>
            </a:xfrm>
            <a:prstGeom prst="bentConnector3">
              <a:avLst>
                <a:gd name="adj1" fmla="val 50000"/>
              </a:avLst>
            </a:prstGeom>
            <a:ln w="254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xmlns="" id="{682170D0-C2F8-4DD3-ABD5-2668E5884BBA}"/>
                </a:ext>
              </a:extLst>
            </p:cNvPr>
            <p:cNvSpPr/>
            <p:nvPr/>
          </p:nvSpPr>
          <p:spPr>
            <a:xfrm>
              <a:off x="5428552" y="1496863"/>
              <a:ext cx="2458147" cy="803006"/>
            </a:xfrm>
            <a:prstGeom prst="ellipse">
              <a:avLst/>
            </a:prstGeom>
            <a:noFill/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59" name="연결선: 꺾임 3">
              <a:extLst>
                <a:ext uri="{FF2B5EF4-FFF2-40B4-BE49-F238E27FC236}">
                  <a16:creationId xmlns:a16="http://schemas.microsoft.com/office/drawing/2014/main" xmlns="" id="{43B0A421-DE1C-4963-B6A0-A71FBBE2A827}"/>
                </a:ext>
              </a:extLst>
            </p:cNvPr>
            <p:cNvCxnSpPr>
              <a:cxnSpLocks/>
              <a:stCxn id="58" idx="6"/>
              <a:endCxn id="47" idx="0"/>
            </p:cNvCxnSpPr>
            <p:nvPr/>
          </p:nvCxnSpPr>
          <p:spPr>
            <a:xfrm>
              <a:off x="7886699" y="1898366"/>
              <a:ext cx="790968" cy="509984"/>
            </a:xfrm>
            <a:prstGeom prst="bentConnector2">
              <a:avLst/>
            </a:prstGeom>
            <a:ln w="254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9" name="표 7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02978398"/>
                  </p:ext>
                </p:extLst>
              </p:nvPr>
            </p:nvGraphicFramePr>
            <p:xfrm>
              <a:off x="458216" y="4882782"/>
              <a:ext cx="11479353" cy="1911867"/>
            </p:xfrm>
            <a:graphic>
              <a:graphicData uri="http://schemas.openxmlformats.org/drawingml/2006/table">
                <a:tbl>
                  <a:tblPr>
                    <a:tableStyleId>{3B4B98B0-60AC-42C2-AFA5-B58CD77FA1E5}</a:tableStyleId>
                  </a:tblPr>
                  <a:tblGrid>
                    <a:gridCol w="930665">
                      <a:extLst>
                        <a:ext uri="{9D8B030D-6E8A-4147-A177-3AD203B41FA5}">
                          <a16:colId xmlns:a16="http://schemas.microsoft.com/office/drawing/2014/main" xmlns="" val="20000"/>
                        </a:ext>
                      </a:extLst>
                    </a:gridCol>
                    <a:gridCol w="860839">
                      <a:extLst>
                        <a:ext uri="{9D8B030D-6E8A-4147-A177-3AD203B41FA5}">
                          <a16:colId xmlns:a16="http://schemas.microsoft.com/office/drawing/2014/main" xmlns="" val="20001"/>
                        </a:ext>
                      </a:extLst>
                    </a:gridCol>
                    <a:gridCol w="667657">
                      <a:extLst>
                        <a:ext uri="{9D8B030D-6E8A-4147-A177-3AD203B41FA5}">
                          <a16:colId xmlns:a16="http://schemas.microsoft.com/office/drawing/2014/main" xmlns="" val="20002"/>
                        </a:ext>
                      </a:extLst>
                    </a:gridCol>
                    <a:gridCol w="508000">
                      <a:extLst>
                        <a:ext uri="{9D8B030D-6E8A-4147-A177-3AD203B41FA5}">
                          <a16:colId xmlns:a16="http://schemas.microsoft.com/office/drawing/2014/main" xmlns="" val="20003"/>
                        </a:ext>
                      </a:extLst>
                    </a:gridCol>
                    <a:gridCol w="449943">
                      <a:extLst>
                        <a:ext uri="{9D8B030D-6E8A-4147-A177-3AD203B41FA5}">
                          <a16:colId xmlns:a16="http://schemas.microsoft.com/office/drawing/2014/main" xmlns="" val="20004"/>
                        </a:ext>
                      </a:extLst>
                    </a:gridCol>
                    <a:gridCol w="435428">
                      <a:extLst>
                        <a:ext uri="{9D8B030D-6E8A-4147-A177-3AD203B41FA5}">
                          <a16:colId xmlns:a16="http://schemas.microsoft.com/office/drawing/2014/main" xmlns="" val="20005"/>
                        </a:ext>
                      </a:extLst>
                    </a:gridCol>
                    <a:gridCol w="464457">
                      <a:extLst>
                        <a:ext uri="{9D8B030D-6E8A-4147-A177-3AD203B41FA5}">
                          <a16:colId xmlns:a16="http://schemas.microsoft.com/office/drawing/2014/main" xmlns="" val="20006"/>
                        </a:ext>
                      </a:extLst>
                    </a:gridCol>
                    <a:gridCol w="493486">
                      <a:extLst>
                        <a:ext uri="{9D8B030D-6E8A-4147-A177-3AD203B41FA5}">
                          <a16:colId xmlns:a16="http://schemas.microsoft.com/office/drawing/2014/main" xmlns="" val="20007"/>
                        </a:ext>
                      </a:extLst>
                    </a:gridCol>
                    <a:gridCol w="464457">
                      <a:extLst>
                        <a:ext uri="{9D8B030D-6E8A-4147-A177-3AD203B41FA5}">
                          <a16:colId xmlns:a16="http://schemas.microsoft.com/office/drawing/2014/main" xmlns="" val="20008"/>
                        </a:ext>
                      </a:extLst>
                    </a:gridCol>
                    <a:gridCol w="537023">
                      <a:extLst>
                        <a:ext uri="{9D8B030D-6E8A-4147-A177-3AD203B41FA5}">
                          <a16:colId xmlns:a16="http://schemas.microsoft.com/office/drawing/2014/main" xmlns="" val="20009"/>
                        </a:ext>
                      </a:extLst>
                    </a:gridCol>
                    <a:gridCol w="566063">
                      <a:extLst>
                        <a:ext uri="{9D8B030D-6E8A-4147-A177-3AD203B41FA5}">
                          <a16:colId xmlns:a16="http://schemas.microsoft.com/office/drawing/2014/main" xmlns="" val="20010"/>
                        </a:ext>
                      </a:extLst>
                    </a:gridCol>
                    <a:gridCol w="2758461">
                      <a:extLst>
                        <a:ext uri="{9D8B030D-6E8A-4147-A177-3AD203B41FA5}">
                          <a16:colId xmlns:a16="http://schemas.microsoft.com/office/drawing/2014/main" xmlns="" val="20011"/>
                        </a:ext>
                      </a:extLst>
                    </a:gridCol>
                    <a:gridCol w="1240493">
                      <a:extLst>
                        <a:ext uri="{9D8B030D-6E8A-4147-A177-3AD203B41FA5}">
                          <a16:colId xmlns:a16="http://schemas.microsoft.com/office/drawing/2014/main" xmlns="" val="20012"/>
                        </a:ext>
                      </a:extLst>
                    </a:gridCol>
                    <a:gridCol w="1102381">
                      <a:extLst>
                        <a:ext uri="{9D8B030D-6E8A-4147-A177-3AD203B41FA5}">
                          <a16:colId xmlns:a16="http://schemas.microsoft.com/office/drawing/2014/main" xmlns="" val="20013"/>
                        </a:ext>
                      </a:extLst>
                    </a:gridCol>
                  </a:tblGrid>
                  <a:tr h="561986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ko-KR" altLang="en-US" sz="1400" b="1" u="none" strike="noStrike" dirty="0" err="1">
                              <a:solidFill>
                                <a:schemeClr val="bg1"/>
                              </a:solidFill>
                              <a:effectLst/>
                            </a:rPr>
                            <a:t>행정동</a:t>
                          </a:r>
                          <a:endParaRPr lang="ko-KR" altLang="en-US" sz="1400" b="1" i="0" u="none" strike="noStrike" dirty="0">
                            <a:solidFill>
                              <a:schemeClr val="bg1"/>
                            </a:solidFill>
                            <a:effectLst/>
                            <a:latin typeface="맑은 고딕"/>
                          </a:endParaRPr>
                        </a:p>
                      </a:txBody>
                      <a:tcPr marL="6678" marR="6678" marT="6678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10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ko-KR" altLang="en-US" sz="1400" b="1" i="0" u="none" strike="noStrike" dirty="0">
                              <a:solidFill>
                                <a:schemeClr val="bg1"/>
                              </a:solidFill>
                              <a:effectLst/>
                              <a:latin typeface="맑은 고딕"/>
                            </a:rPr>
                            <a:t>상권 구역</a:t>
                          </a:r>
                        </a:p>
                      </a:txBody>
                      <a:tcPr marL="6678" marR="6678" marT="6678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10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ko-KR" altLang="en-US" sz="1400" b="1" u="none" strike="noStrike" dirty="0">
                              <a:solidFill>
                                <a:schemeClr val="bg1"/>
                              </a:solidFill>
                              <a:effectLst/>
                            </a:rPr>
                            <a:t>업종</a:t>
                          </a:r>
                          <a:endParaRPr lang="ko-KR" altLang="en-US" sz="1400" b="1" i="0" u="none" strike="noStrike" dirty="0">
                            <a:solidFill>
                              <a:schemeClr val="bg1"/>
                            </a:solidFill>
                            <a:effectLst/>
                            <a:latin typeface="맑은 고딕"/>
                          </a:endParaRPr>
                        </a:p>
                      </a:txBody>
                      <a:tcPr marL="6678" marR="6678" marT="6678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10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400" b="1" i="1" smtClean="0">
                                        <a:solidFill>
                                          <a:schemeClr val="bg1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ko-KR" altLang="en-US" sz="1400" b="1" i="1">
                                        <a:solidFill>
                                          <a:schemeClr val="bg1"/>
                                        </a:solidFill>
                                        <a:latin typeface="Cambria Math"/>
                                      </a:rPr>
                                      <m:t>𝛄</m:t>
                                    </m:r>
                                  </m:e>
                                  <m:sub>
                                    <m:r>
                                      <a:rPr lang="en-US" altLang="ko-KR" sz="1400" b="1" i="1">
                                        <a:solidFill>
                                          <a:schemeClr val="bg1"/>
                                        </a:solidFill>
                                        <a:latin typeface="Cambria Math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 b="1" i="0" u="none" strike="noStrike" dirty="0">
                            <a:solidFill>
                              <a:schemeClr val="bg1"/>
                            </a:solidFill>
                            <a:effectLst/>
                            <a:latin typeface="맑은 고딕"/>
                          </a:endParaRPr>
                        </a:p>
                      </a:txBody>
                      <a:tcPr marL="6678" marR="6678" marT="6678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10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400" b="1" i="1" smtClean="0">
                                        <a:solidFill>
                                          <a:schemeClr val="bg1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ko-KR" altLang="en-US" sz="1400" b="1" i="1">
                                        <a:solidFill>
                                          <a:schemeClr val="bg1"/>
                                        </a:solidFill>
                                        <a:latin typeface="Cambria Math"/>
                                      </a:rPr>
                                      <m:t>𝛄</m:t>
                                    </m:r>
                                  </m:e>
                                  <m:sub>
                                    <m:r>
                                      <a:rPr lang="en-US" altLang="ko-KR" sz="1400" b="1" i="1" smtClean="0">
                                        <a:solidFill>
                                          <a:schemeClr val="bg1"/>
                                        </a:solidFill>
                                        <a:latin typeface="Cambria Math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 b="1" i="0" u="none" strike="noStrike" dirty="0">
                            <a:solidFill>
                              <a:schemeClr val="bg1"/>
                            </a:solidFill>
                            <a:effectLst/>
                            <a:latin typeface="맑은 고딕"/>
                          </a:endParaRPr>
                        </a:p>
                      </a:txBody>
                      <a:tcPr marL="6678" marR="6678" marT="6678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10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400" b="1" i="1" smtClean="0">
                                        <a:solidFill>
                                          <a:schemeClr val="bg1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ko-KR" altLang="en-US" sz="1400" b="1" i="1">
                                        <a:solidFill>
                                          <a:schemeClr val="bg1"/>
                                        </a:solidFill>
                                        <a:latin typeface="Cambria Math"/>
                                      </a:rPr>
                                      <m:t>𝛄</m:t>
                                    </m:r>
                                  </m:e>
                                  <m:sub>
                                    <m:r>
                                      <a:rPr lang="en-US" altLang="ko-KR" sz="1400" b="1" i="1" smtClean="0">
                                        <a:solidFill>
                                          <a:schemeClr val="bg1"/>
                                        </a:solidFill>
                                        <a:latin typeface="Cambria Math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 b="1" i="0" u="none" strike="noStrike" dirty="0">
                            <a:solidFill>
                              <a:schemeClr val="bg1"/>
                            </a:solidFill>
                            <a:effectLst/>
                            <a:latin typeface="맑은 고딕"/>
                          </a:endParaRPr>
                        </a:p>
                      </a:txBody>
                      <a:tcPr marL="6678" marR="6678" marT="6678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10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400" b="1" i="1" smtClean="0">
                                        <a:solidFill>
                                          <a:schemeClr val="bg1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ko-KR" altLang="en-US" sz="1400" b="1" i="1">
                                        <a:solidFill>
                                          <a:schemeClr val="bg1"/>
                                        </a:solidFill>
                                        <a:latin typeface="Cambria Math"/>
                                      </a:rPr>
                                      <m:t>𝛄</m:t>
                                    </m:r>
                                  </m:e>
                                  <m:sub>
                                    <m:r>
                                      <a:rPr lang="en-US" altLang="ko-KR" sz="1400" b="1" i="1" smtClean="0">
                                        <a:solidFill>
                                          <a:schemeClr val="bg1"/>
                                        </a:solidFill>
                                        <a:latin typeface="Cambria Math"/>
                                      </a:rPr>
                                      <m:t>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 b="1" i="0" u="none" strike="noStrike" dirty="0">
                            <a:solidFill>
                              <a:schemeClr val="bg1"/>
                            </a:solidFill>
                            <a:effectLst/>
                            <a:latin typeface="맑은 고딕"/>
                          </a:endParaRPr>
                        </a:p>
                      </a:txBody>
                      <a:tcPr marL="6678" marR="6678" marT="6678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10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400" b="1" i="1" smtClean="0">
                                        <a:solidFill>
                                          <a:schemeClr val="bg1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400" b="1" i="1" smtClean="0">
                                        <a:solidFill>
                                          <a:schemeClr val="bg1"/>
                                        </a:solidFill>
                                        <a:latin typeface="Cambria Math"/>
                                      </a:rPr>
                                      <m:t>𝐳</m:t>
                                    </m:r>
                                  </m:e>
                                  <m:sub>
                                    <m:r>
                                      <a:rPr lang="en-US" altLang="ko-KR" sz="1400" b="1" i="1">
                                        <a:solidFill>
                                          <a:schemeClr val="bg1"/>
                                        </a:solidFill>
                                        <a:latin typeface="Cambria Math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 b="1" i="0" u="none" strike="noStrike" dirty="0">
                            <a:solidFill>
                              <a:schemeClr val="bg1"/>
                            </a:solidFill>
                            <a:effectLst/>
                            <a:latin typeface="맑은 고딕"/>
                          </a:endParaRPr>
                        </a:p>
                      </a:txBody>
                      <a:tcPr marL="6678" marR="6678" marT="6678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10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400" b="1" i="1" smtClean="0">
                                        <a:solidFill>
                                          <a:schemeClr val="bg1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400" b="1" i="1" smtClean="0">
                                        <a:solidFill>
                                          <a:schemeClr val="bg1"/>
                                        </a:solidFill>
                                        <a:latin typeface="Cambria Math"/>
                                      </a:rPr>
                                      <m:t>𝐳</m:t>
                                    </m:r>
                                  </m:e>
                                  <m:sub>
                                    <m:r>
                                      <a:rPr lang="en-US" altLang="ko-KR" sz="1400" b="1" i="1" smtClean="0">
                                        <a:solidFill>
                                          <a:schemeClr val="bg1"/>
                                        </a:solidFill>
                                        <a:latin typeface="Cambria Math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 b="1" i="0" u="none" strike="noStrike" dirty="0">
                            <a:solidFill>
                              <a:schemeClr val="bg1"/>
                            </a:solidFill>
                            <a:effectLst/>
                            <a:latin typeface="맑은 고딕"/>
                          </a:endParaRPr>
                        </a:p>
                      </a:txBody>
                      <a:tcPr marL="6678" marR="6678" marT="6678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10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400" b="1" i="1" smtClean="0">
                                        <a:solidFill>
                                          <a:schemeClr val="bg1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400" b="1" i="1" smtClean="0">
                                        <a:solidFill>
                                          <a:schemeClr val="bg1"/>
                                        </a:solidFill>
                                        <a:latin typeface="Cambria Math"/>
                                      </a:rPr>
                                      <m:t>𝐳</m:t>
                                    </m:r>
                                  </m:e>
                                  <m:sub>
                                    <m:r>
                                      <a:rPr lang="en-US" altLang="ko-KR" sz="1400" b="1" i="1" smtClean="0">
                                        <a:solidFill>
                                          <a:schemeClr val="bg1"/>
                                        </a:solidFill>
                                        <a:latin typeface="Cambria Math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 b="1" i="0" u="none" strike="noStrike" dirty="0">
                            <a:solidFill>
                              <a:schemeClr val="bg1"/>
                            </a:solidFill>
                            <a:effectLst/>
                            <a:latin typeface="맑은 고딕"/>
                          </a:endParaRPr>
                        </a:p>
                      </a:txBody>
                      <a:tcPr marL="6678" marR="6678" marT="6678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10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400" b="1" i="1" smtClean="0">
                                        <a:solidFill>
                                          <a:schemeClr val="bg1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400" b="1" i="1" smtClean="0">
                                        <a:solidFill>
                                          <a:schemeClr val="bg1"/>
                                        </a:solidFill>
                                        <a:latin typeface="Cambria Math"/>
                                      </a:rPr>
                                      <m:t>𝐳</m:t>
                                    </m:r>
                                  </m:e>
                                  <m:sub>
                                    <m:r>
                                      <a:rPr lang="en-US" altLang="ko-KR" sz="1400" b="1" i="1" smtClean="0">
                                        <a:solidFill>
                                          <a:schemeClr val="bg1"/>
                                        </a:solidFill>
                                        <a:latin typeface="Cambria Math"/>
                                      </a:rPr>
                                      <m:t>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 b="1" i="0" u="none" strike="noStrike" dirty="0">
                            <a:solidFill>
                              <a:schemeClr val="bg1"/>
                            </a:solidFill>
                            <a:effectLst/>
                            <a:latin typeface="맑은 고딕"/>
                          </a:endParaRPr>
                        </a:p>
                      </a:txBody>
                      <a:tcPr marL="6678" marR="6678" marT="6678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10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ctr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chr m:val="∑"/>
                                    <m:ctrlPr>
                                      <a:rPr lang="ko-KR" altLang="en-US" sz="1400" i="1" smtClean="0">
                                        <a:solidFill>
                                          <a:schemeClr val="bg1"/>
                                        </a:solidFill>
                                        <a:latin typeface="Cambria Math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en-US" altLang="ko-KR" sz="1400" smtClean="0">
                                        <a:solidFill>
                                          <a:schemeClr val="bg1"/>
                                        </a:solidFill>
                                        <a:latin typeface="Cambria Math"/>
                                      </a:rPr>
                                      <m:t>𝑖</m:t>
                                    </m:r>
                                    <m:r>
                                      <a:rPr lang="en-US" altLang="ko-KR" sz="1400" b="0" i="0" smtClean="0">
                                        <a:solidFill>
                                          <a:schemeClr val="bg1"/>
                                        </a:solidFill>
                                        <a:latin typeface="Cambria Math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US" altLang="ko-KR" sz="1400" smtClean="0">
                                        <a:solidFill>
                                          <a:schemeClr val="bg1"/>
                                        </a:solidFill>
                                        <a:latin typeface="Cambria Math"/>
                                      </a:rPr>
                                      <m:t>4</m:t>
                                    </m:r>
                                  </m:sup>
                                  <m:e>
                                    <m:d>
                                      <m:dPr>
                                        <m:ctrlPr>
                                          <a:rPr lang="en-US" altLang="ko-KR" sz="1400" i="1">
                                            <a:solidFill>
                                              <a:schemeClr val="bg1"/>
                                            </a:solidFill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ko-KR" sz="1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ko-KR" altLang="en-US" sz="140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/>
                                              </a:rPr>
                                              <m:t>𝛾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sz="140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r>
                                          <a:rPr lang="en-US" altLang="ko-KR" sz="1400">
                                            <a:solidFill>
                                              <a:schemeClr val="bg1"/>
                                            </a:solidFill>
                                            <a:latin typeface="Cambria Math"/>
                                          </a:rPr>
                                          <m:t>×</m:t>
                                        </m:r>
                                        <m:f>
                                          <m:fPr>
                                            <m:ctrlPr>
                                              <a:rPr lang="en-US" altLang="ko-KR" sz="1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/>
                                              </a:rPr>
                                            </m:ctrlPr>
                                          </m:fPr>
                                          <m:num>
                                            <m:sSub>
                                              <m:sSubPr>
                                                <m:ctrlPr>
                                                  <a:rPr lang="en-US" altLang="ko-KR" sz="1400" i="1">
                                                    <a:solidFill>
                                                      <a:schemeClr val="bg1"/>
                                                    </a:solidFill>
                                                    <a:latin typeface="Cambria Math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ko-KR" sz="1400" smtClean="0">
                                                    <a:solidFill>
                                                      <a:schemeClr val="bg1"/>
                                                    </a:solidFill>
                                                    <a:latin typeface="Cambria Math"/>
                                                  </a:rPr>
                                                  <m:t>𝑧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ko-KR" sz="1400" smtClean="0">
                                                    <a:solidFill>
                                                      <a:schemeClr val="bg1"/>
                                                    </a:solidFill>
                                                    <a:latin typeface="Cambria Math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</m:num>
                                          <m:den>
                                            <m:d>
                                              <m:dPr>
                                                <m:begChr m:val="|"/>
                                                <m:endChr m:val="|"/>
                                                <m:ctrlPr>
                                                  <a:rPr lang="en-US" altLang="ko-KR" sz="1400" i="1">
                                                    <a:solidFill>
                                                      <a:schemeClr val="bg1"/>
                                                    </a:solidFill>
                                                    <a:latin typeface="Cambria Math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n-US" altLang="ko-KR" sz="1400" i="1">
                                                        <a:solidFill>
                                                          <a:schemeClr val="bg1"/>
                                                        </a:solidFill>
                                                        <a:latin typeface="Cambria Math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altLang="ko-KR" sz="1400" smtClean="0">
                                                        <a:solidFill>
                                                          <a:schemeClr val="bg1"/>
                                                        </a:solidFill>
                                                        <a:latin typeface="Cambria Math"/>
                                                      </a:rPr>
                                                      <m:t>𝑧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altLang="ko-KR" sz="1400">
                                                        <a:solidFill>
                                                          <a:schemeClr val="bg1"/>
                                                        </a:solidFill>
                                                        <a:latin typeface="Cambria Math"/>
                                                      </a:rPr>
                                                      <m:t>1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  <m:r>
                                              <a:rPr lang="en-US" altLang="ko-KR" sz="140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/>
                                              </a:rPr>
                                              <m:t>+</m:t>
                                            </m:r>
                                            <m:d>
                                              <m:dPr>
                                                <m:begChr m:val="|"/>
                                                <m:endChr m:val="|"/>
                                                <m:ctrlPr>
                                                  <a:rPr lang="en-US" altLang="ko-KR" sz="1400" i="1">
                                                    <a:solidFill>
                                                      <a:schemeClr val="bg1"/>
                                                    </a:solidFill>
                                                    <a:latin typeface="Cambria Math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n-US" altLang="ko-KR" sz="1400" i="1">
                                                        <a:solidFill>
                                                          <a:schemeClr val="bg1"/>
                                                        </a:solidFill>
                                                        <a:latin typeface="Cambria Math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altLang="ko-KR" sz="1400" smtClean="0">
                                                        <a:solidFill>
                                                          <a:schemeClr val="bg1"/>
                                                        </a:solidFill>
                                                        <a:latin typeface="Cambria Math"/>
                                                      </a:rPr>
                                                      <m:t>𝑧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altLang="ko-KR" sz="1400">
                                                        <a:solidFill>
                                                          <a:schemeClr val="bg1"/>
                                                        </a:solidFill>
                                                        <a:latin typeface="Cambria Math"/>
                                                      </a:rPr>
                                                      <m:t>2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  <m:r>
                                              <a:rPr lang="en-US" altLang="ko-KR" sz="140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/>
                                              </a:rPr>
                                              <m:t>+</m:t>
                                            </m:r>
                                            <m:d>
                                              <m:dPr>
                                                <m:begChr m:val="|"/>
                                                <m:endChr m:val="|"/>
                                                <m:ctrlPr>
                                                  <a:rPr lang="en-US" altLang="ko-KR" sz="1400" i="1">
                                                    <a:solidFill>
                                                      <a:schemeClr val="bg1"/>
                                                    </a:solidFill>
                                                    <a:latin typeface="Cambria Math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n-US" altLang="ko-KR" sz="1400" i="1">
                                                        <a:solidFill>
                                                          <a:schemeClr val="bg1"/>
                                                        </a:solidFill>
                                                        <a:latin typeface="Cambria Math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altLang="ko-KR" sz="1400" smtClean="0">
                                                        <a:solidFill>
                                                          <a:schemeClr val="bg1"/>
                                                        </a:solidFill>
                                                        <a:latin typeface="Cambria Math"/>
                                                      </a:rPr>
                                                      <m:t>𝑧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altLang="ko-KR" sz="1400">
                                                        <a:solidFill>
                                                          <a:schemeClr val="bg1"/>
                                                        </a:solidFill>
                                                        <a:latin typeface="Cambria Math"/>
                                                      </a:rPr>
                                                      <m:t>3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  <m:r>
                                              <a:rPr lang="en-US" altLang="ko-KR" sz="140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/>
                                              </a:rPr>
                                              <m:t>+|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altLang="ko-KR" sz="1400" i="1">
                                                    <a:solidFill>
                                                      <a:schemeClr val="bg1"/>
                                                    </a:solidFill>
                                                    <a:latin typeface="Cambria Math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ko-KR" sz="1400" smtClean="0">
                                                    <a:solidFill>
                                                      <a:schemeClr val="bg1"/>
                                                    </a:solidFill>
                                                    <a:latin typeface="Cambria Math"/>
                                                  </a:rPr>
                                                  <m:t>𝑧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ko-KR" sz="1400">
                                                    <a:solidFill>
                                                      <a:schemeClr val="bg1"/>
                                                    </a:solidFill>
                                                    <a:latin typeface="Cambria Math"/>
                                                  </a:rPr>
                                                  <m:t>4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altLang="ko-KR" sz="140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/>
                                              </a:rPr>
                                              <m:t>|</m:t>
                                            </m:r>
                                          </m:den>
                                        </m:f>
                                      </m:e>
                                    </m:d>
                                  </m:e>
                                </m:nary>
                              </m:oMath>
                            </m:oMathPara>
                          </a14:m>
                          <a:endParaRPr lang="ko-KR" altLang="en-US" sz="1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6678" marR="6678" marT="6678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10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ko-KR" altLang="en-US" sz="1400" b="1" u="none" strike="noStrike" dirty="0">
                              <a:solidFill>
                                <a:schemeClr val="bg1"/>
                              </a:solidFill>
                              <a:effectLst/>
                            </a:rPr>
                            <a:t>매출액</a:t>
                          </a:r>
                          <a:r>
                            <a:rPr lang="en-US" altLang="ko-KR" sz="1400" b="1" u="none" strike="noStrike" dirty="0">
                              <a:solidFill>
                                <a:schemeClr val="bg1"/>
                              </a:solidFill>
                              <a:effectLst/>
                            </a:rPr>
                            <a:t>/</a:t>
                          </a:r>
                          <a:r>
                            <a:rPr lang="ko-KR" altLang="en-US" sz="1400" b="1" u="none" strike="noStrike" dirty="0" err="1">
                              <a:solidFill>
                                <a:schemeClr val="bg1"/>
                              </a:solidFill>
                              <a:effectLst/>
                            </a:rPr>
                            <a:t>업종수</a:t>
                          </a:r>
                          <a:endParaRPr lang="en-US" altLang="ko-KR" sz="1400" b="1" i="0" u="none" strike="noStrike" dirty="0">
                            <a:solidFill>
                              <a:schemeClr val="bg1"/>
                            </a:solidFill>
                            <a:effectLst/>
                            <a:latin typeface="맑은 고딕"/>
                          </a:endParaRPr>
                        </a:p>
                      </a:txBody>
                      <a:tcPr marL="6678" marR="6678" marT="6678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10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ko-KR" altLang="en-US" sz="1400" b="1" u="none" strike="noStrike" dirty="0">
                              <a:solidFill>
                                <a:schemeClr val="bg1"/>
                              </a:solidFill>
                              <a:effectLst/>
                            </a:rPr>
                            <a:t> 추정 매출액</a:t>
                          </a:r>
                          <a:endParaRPr lang="en-US" altLang="ko-KR" sz="1400" b="1" i="0" u="none" strike="noStrike" dirty="0">
                            <a:solidFill>
                              <a:schemeClr val="bg1"/>
                            </a:solidFill>
                            <a:effectLst/>
                            <a:latin typeface="맑은 고딕"/>
                          </a:endParaRPr>
                        </a:p>
                      </a:txBody>
                      <a:tcPr marL="6678" marR="6678" marT="6678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10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0"/>
                      </a:ext>
                    </a:extLst>
                  </a:tr>
                  <a:tr h="433767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ko-KR" altLang="en-US" sz="1400" b="0" i="0" u="none" strike="noStrike" dirty="0">
                              <a:solidFill>
                                <a:srgbClr val="000000"/>
                              </a:solidFill>
                              <a:latin typeface="맑은 고딕"/>
                            </a:rPr>
                            <a:t>행당</a:t>
                          </a:r>
                          <a:r>
                            <a:rPr lang="en-US" altLang="ko-KR" sz="1400" b="0" i="0" u="none" strike="noStrike" dirty="0">
                              <a:solidFill>
                                <a:srgbClr val="000000"/>
                              </a:solidFill>
                              <a:latin typeface="맑은 고딕"/>
                            </a:rPr>
                            <a:t>1</a:t>
                          </a:r>
                          <a:r>
                            <a:rPr lang="ko-KR" altLang="en-US" sz="1400" b="0" i="0" u="none" strike="noStrike" dirty="0">
                              <a:solidFill>
                                <a:srgbClr val="000000"/>
                              </a:solidFill>
                              <a:latin typeface="맑은 고딕"/>
                            </a:rPr>
                            <a:t>동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ko-KR" altLang="en-US" sz="1400" b="0" i="0" u="none" strike="noStrike" dirty="0">
                              <a:solidFill>
                                <a:srgbClr val="000000"/>
                              </a:solidFill>
                              <a:latin typeface="맑은 고딕"/>
                            </a:rPr>
                            <a:t>행당시장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ko-KR" altLang="en-US" sz="1400" b="0" i="0" u="none" strike="noStrike" dirty="0" err="1">
                              <a:solidFill>
                                <a:srgbClr val="000000"/>
                              </a:solidFill>
                              <a:latin typeface="맑은 고딕"/>
                            </a:rPr>
                            <a:t>네일숍</a:t>
                          </a:r>
                          <a:endParaRPr lang="ko-KR" altLang="en-US" sz="1400" b="0" i="0" u="none" strike="noStrike" dirty="0">
                            <a:solidFill>
                              <a:srgbClr val="000000"/>
                            </a:solidFill>
                            <a:latin typeface="맑은 고딕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400" b="0" i="0" u="none" strike="noStrike" dirty="0">
                              <a:solidFill>
                                <a:srgbClr val="000000"/>
                              </a:solidFill>
                              <a:latin typeface="맑은 고딕"/>
                            </a:rPr>
                            <a:t>0.84 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400" b="0" i="0" u="none" strike="noStrike" dirty="0">
                              <a:solidFill>
                                <a:srgbClr val="000000"/>
                              </a:solidFill>
                              <a:latin typeface="맑은 고딕"/>
                            </a:rPr>
                            <a:t>0.81 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400" b="0" i="0" u="none" strike="noStrike" dirty="0">
                              <a:solidFill>
                                <a:srgbClr val="000000"/>
                              </a:solidFill>
                              <a:latin typeface="맑은 고딕"/>
                            </a:rPr>
                            <a:t>0.98 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400" b="0" i="0" u="none" strike="noStrike" dirty="0">
                              <a:solidFill>
                                <a:srgbClr val="000000"/>
                              </a:solidFill>
                              <a:latin typeface="맑은 고딕"/>
                            </a:rPr>
                            <a:t>0.46 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400" b="0" i="0" u="none" strike="noStrike" dirty="0">
                              <a:solidFill>
                                <a:srgbClr val="000000"/>
                              </a:solidFill>
                              <a:latin typeface="맑은 고딕"/>
                            </a:rPr>
                            <a:t>0.07 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400" b="0" i="0" u="none" strike="noStrike" dirty="0">
                              <a:solidFill>
                                <a:srgbClr val="000000"/>
                              </a:solidFill>
                              <a:latin typeface="맑은 고딕"/>
                            </a:rPr>
                            <a:t>0.11 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400" b="0" i="0" u="none" strike="noStrike" dirty="0">
                              <a:solidFill>
                                <a:srgbClr val="000000"/>
                              </a:solidFill>
                              <a:latin typeface="맑은 고딕"/>
                            </a:rPr>
                            <a:t>-0.02 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400" b="0" i="0" u="none" strike="noStrike" dirty="0">
                              <a:solidFill>
                                <a:srgbClr val="000000"/>
                              </a:solidFill>
                              <a:latin typeface="맑은 고딕"/>
                            </a:rPr>
                            <a:t>0.14 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400" b="0" i="0" u="none" strike="noStrike" dirty="0">
                              <a:solidFill>
                                <a:srgbClr val="000000"/>
                              </a:solidFill>
                              <a:latin typeface="맑은 고딕"/>
                            </a:rPr>
                            <a:t>0.56 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400" b="0" i="0" u="none" strike="noStrike" dirty="0">
                              <a:solidFill>
                                <a:srgbClr val="000000"/>
                              </a:solidFill>
                              <a:latin typeface="맑은 고딕"/>
                            </a:rPr>
                            <a:t>293,523,992 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400" b="0" i="0" u="none" strike="noStrike" dirty="0">
                              <a:solidFill>
                                <a:srgbClr val="000000"/>
                              </a:solidFill>
                              <a:latin typeface="맑은 고딕"/>
                            </a:rPr>
                            <a:t>165,480,245 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1"/>
                      </a:ext>
                    </a:extLst>
                  </a:tr>
                  <a:tr h="433767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ko-KR" altLang="en-US" sz="1400" b="0" i="0" u="none" strike="noStrike">
                              <a:solidFill>
                                <a:srgbClr val="000000"/>
                              </a:solidFill>
                              <a:latin typeface="맑은 고딕"/>
                            </a:rPr>
                            <a:t>종로</a:t>
                          </a:r>
                          <a:r>
                            <a:rPr lang="en-US" altLang="ko-KR" sz="1400" b="0" i="0" u="none" strike="noStrike">
                              <a:solidFill>
                                <a:srgbClr val="000000"/>
                              </a:solidFill>
                              <a:latin typeface="맑은 고딕"/>
                            </a:rPr>
                            <a:t>1.2.3.4</a:t>
                          </a:r>
                          <a:r>
                            <a:rPr lang="ko-KR" altLang="en-US" sz="1400" b="0" i="0" u="none" strike="noStrike">
                              <a:solidFill>
                                <a:srgbClr val="000000"/>
                              </a:solidFill>
                              <a:latin typeface="맑은 고딕"/>
                            </a:rPr>
                            <a:t>가동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ko-KR" altLang="en-US" sz="1400" b="0" i="0" u="none" strike="noStrike" dirty="0">
                              <a:solidFill>
                                <a:srgbClr val="000000"/>
                              </a:solidFill>
                              <a:latin typeface="맑은 고딕"/>
                            </a:rPr>
                            <a:t>인사동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ko-KR" altLang="en-US" sz="1400" b="0" i="0" u="none" strike="noStrike" dirty="0" err="1">
                              <a:solidFill>
                                <a:srgbClr val="000000"/>
                              </a:solidFill>
                              <a:latin typeface="맑은 고딕"/>
                            </a:rPr>
                            <a:t>네일숍</a:t>
                          </a:r>
                          <a:endParaRPr lang="ko-KR" altLang="en-US" sz="1400" b="0" i="0" u="none" strike="noStrike" dirty="0">
                            <a:solidFill>
                              <a:srgbClr val="000000"/>
                            </a:solidFill>
                            <a:latin typeface="맑은 고딕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400" b="0" i="0" u="none" strike="noStrike" dirty="0">
                              <a:solidFill>
                                <a:srgbClr val="000000"/>
                              </a:solidFill>
                              <a:latin typeface="맑은 고딕"/>
                            </a:rPr>
                            <a:t>0.75 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400" b="0" i="0" u="none" strike="noStrike" dirty="0">
                              <a:solidFill>
                                <a:srgbClr val="000000"/>
                              </a:solidFill>
                              <a:latin typeface="맑은 고딕"/>
                            </a:rPr>
                            <a:t>0.84 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400" b="0" i="0" u="none" strike="noStrike" dirty="0">
                              <a:solidFill>
                                <a:srgbClr val="000000"/>
                              </a:solidFill>
                              <a:latin typeface="맑은 고딕"/>
                            </a:rPr>
                            <a:t>0.82 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400" b="0" i="0" u="none" strike="noStrike" dirty="0">
                              <a:solidFill>
                                <a:srgbClr val="000000"/>
                              </a:solidFill>
                              <a:latin typeface="맑은 고딕"/>
                            </a:rPr>
                            <a:t>0.47 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400" b="0" i="0" u="none" strike="noStrike" dirty="0">
                              <a:solidFill>
                                <a:srgbClr val="000000"/>
                              </a:solidFill>
                              <a:latin typeface="맑은 고딕"/>
                            </a:rPr>
                            <a:t>0.07 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400" b="0" i="0" u="none" strike="noStrike" dirty="0">
                              <a:solidFill>
                                <a:srgbClr val="000000"/>
                              </a:solidFill>
                              <a:latin typeface="맑은 고딕"/>
                            </a:rPr>
                            <a:t>0.11 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400" b="0" i="0" u="none" strike="noStrike" dirty="0">
                              <a:solidFill>
                                <a:srgbClr val="000000"/>
                              </a:solidFill>
                              <a:latin typeface="맑은 고딕"/>
                            </a:rPr>
                            <a:t>-0.02 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400" b="0" i="0" u="none" strike="noStrike" dirty="0">
                              <a:solidFill>
                                <a:srgbClr val="000000"/>
                              </a:solidFill>
                              <a:latin typeface="맑은 고딕"/>
                            </a:rPr>
                            <a:t>0.14 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400" b="0" i="0" u="none" strike="noStrike" dirty="0">
                              <a:solidFill>
                                <a:srgbClr val="000000"/>
                              </a:solidFill>
                              <a:latin typeface="맑은 고딕"/>
                            </a:rPr>
                            <a:t>0.57 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400" b="0" i="0" u="none" strike="noStrike" dirty="0">
                              <a:solidFill>
                                <a:srgbClr val="000000"/>
                              </a:solidFill>
                              <a:latin typeface="맑은 고딕"/>
                            </a:rPr>
                            <a:t>205,892,953 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400" b="0" i="0" u="none" strike="noStrike" dirty="0">
                              <a:solidFill>
                                <a:srgbClr val="000000"/>
                              </a:solidFill>
                              <a:latin typeface="맑은 고딕"/>
                            </a:rPr>
                            <a:t>117,947,880 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507330966"/>
                      </a:ext>
                    </a:extLst>
                  </a:tr>
                  <a:tr h="433767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ko-KR" altLang="en-US" sz="1400" b="0" i="0" u="none" strike="noStrike">
                              <a:solidFill>
                                <a:srgbClr val="000000"/>
                              </a:solidFill>
                              <a:latin typeface="맑은 고딕"/>
                            </a:rPr>
                            <a:t>한남동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ko-KR" altLang="en-US" sz="1400" b="0" i="0" u="none" strike="noStrike">
                              <a:solidFill>
                                <a:srgbClr val="000000"/>
                              </a:solidFill>
                              <a:latin typeface="맑은 고딕"/>
                            </a:rPr>
                            <a:t>한남대로</a:t>
                          </a:r>
                          <a:r>
                            <a:rPr lang="en-US" altLang="ko-KR" sz="1400" b="0" i="0" u="none" strike="noStrike">
                              <a:solidFill>
                                <a:srgbClr val="000000"/>
                              </a:solidFill>
                              <a:latin typeface="맑은 고딕"/>
                            </a:rPr>
                            <a:t>20</a:t>
                          </a:r>
                          <a:r>
                            <a:rPr lang="ko-KR" altLang="en-US" sz="1400" b="0" i="0" u="none" strike="noStrike">
                              <a:solidFill>
                                <a:srgbClr val="000000"/>
                              </a:solidFill>
                              <a:latin typeface="맑은 고딕"/>
                            </a:rPr>
                            <a:t>길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ko-KR" altLang="en-US" sz="1400" b="0" i="0" u="none" strike="noStrike" dirty="0" err="1">
                              <a:solidFill>
                                <a:srgbClr val="000000"/>
                              </a:solidFill>
                              <a:latin typeface="맑은 고딕"/>
                            </a:rPr>
                            <a:t>네일숍</a:t>
                          </a:r>
                          <a:endParaRPr lang="ko-KR" altLang="en-US" sz="1400" b="0" i="0" u="none" strike="noStrike" dirty="0">
                            <a:solidFill>
                              <a:srgbClr val="000000"/>
                            </a:solidFill>
                            <a:latin typeface="맑은 고딕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400" b="0" i="0" u="none" strike="noStrike">
                              <a:solidFill>
                                <a:srgbClr val="000000"/>
                              </a:solidFill>
                              <a:latin typeface="맑은 고딕"/>
                            </a:rPr>
                            <a:t>0.79 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400" b="0" i="0" u="none" strike="noStrike">
                              <a:solidFill>
                                <a:srgbClr val="000000"/>
                              </a:solidFill>
                              <a:latin typeface="맑은 고딕"/>
                            </a:rPr>
                            <a:t>0.85 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400" b="0" i="0" u="none" strike="noStrike">
                              <a:solidFill>
                                <a:srgbClr val="000000"/>
                              </a:solidFill>
                              <a:latin typeface="맑은 고딕"/>
                            </a:rPr>
                            <a:t>0.97 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400" b="0" i="0" u="none" strike="noStrike" dirty="0">
                              <a:solidFill>
                                <a:srgbClr val="000000"/>
                              </a:solidFill>
                              <a:latin typeface="맑은 고딕"/>
                            </a:rPr>
                            <a:t>0.51 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400" b="0" i="0" u="none" strike="noStrike" dirty="0">
                              <a:solidFill>
                                <a:srgbClr val="000000"/>
                              </a:solidFill>
                              <a:latin typeface="맑은 고딕"/>
                            </a:rPr>
                            <a:t>0.07 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400" b="0" i="0" u="none" strike="noStrike" dirty="0">
                              <a:solidFill>
                                <a:srgbClr val="000000"/>
                              </a:solidFill>
                              <a:latin typeface="맑은 고딕"/>
                            </a:rPr>
                            <a:t>0.11 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400" b="0" i="0" u="none" strike="noStrike" dirty="0">
                              <a:solidFill>
                                <a:srgbClr val="000000"/>
                              </a:solidFill>
                              <a:latin typeface="맑은 고딕"/>
                            </a:rPr>
                            <a:t>-0.02 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400" b="0" i="0" u="none" strike="noStrike" dirty="0">
                              <a:solidFill>
                                <a:srgbClr val="000000"/>
                              </a:solidFill>
                              <a:latin typeface="맑은 고딕"/>
                            </a:rPr>
                            <a:t>0.14 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400" b="0" i="0" u="none" strike="noStrike" dirty="0">
                              <a:solidFill>
                                <a:srgbClr val="000000"/>
                              </a:solidFill>
                              <a:latin typeface="맑은 고딕"/>
                            </a:rPr>
                            <a:t>0.59 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400" b="0" i="0" u="none" strike="noStrike" dirty="0">
                              <a:solidFill>
                                <a:srgbClr val="000000"/>
                              </a:solidFill>
                              <a:latin typeface="맑은 고딕"/>
                            </a:rPr>
                            <a:t>181,440,542 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400" b="0" i="0" u="none" strike="noStrike" dirty="0">
                              <a:solidFill>
                                <a:srgbClr val="000000"/>
                              </a:solidFill>
                              <a:latin typeface="맑은 고딕"/>
                            </a:rPr>
                            <a:t>107,445,481 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323121149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9" name="표 7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02978398"/>
                  </p:ext>
                </p:extLst>
              </p:nvPr>
            </p:nvGraphicFramePr>
            <p:xfrm>
              <a:off x="458216" y="4882782"/>
              <a:ext cx="11479353" cy="1911867"/>
            </p:xfrm>
            <a:graphic>
              <a:graphicData uri="http://schemas.openxmlformats.org/drawingml/2006/table">
                <a:tbl>
                  <a:tblPr>
                    <a:tableStyleId>{3B4B98B0-60AC-42C2-AFA5-B58CD77FA1E5}</a:tableStyleId>
                  </a:tblPr>
                  <a:tblGrid>
                    <a:gridCol w="930665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0000"/>
                        </a:ext>
                      </a:extLst>
                    </a:gridCol>
                    <a:gridCol w="860839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0001"/>
                        </a:ext>
                      </a:extLst>
                    </a:gridCol>
                    <a:gridCol w="667657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0002"/>
                        </a:ext>
                      </a:extLst>
                    </a:gridCol>
                    <a:gridCol w="508000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0003"/>
                        </a:ext>
                      </a:extLst>
                    </a:gridCol>
                    <a:gridCol w="449943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0004"/>
                        </a:ext>
                      </a:extLst>
                    </a:gridCol>
                    <a:gridCol w="435428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0005"/>
                        </a:ext>
                      </a:extLst>
                    </a:gridCol>
                    <a:gridCol w="464457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0006"/>
                        </a:ext>
                      </a:extLst>
                    </a:gridCol>
                    <a:gridCol w="493486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0007"/>
                        </a:ext>
                      </a:extLst>
                    </a:gridCol>
                    <a:gridCol w="464457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0008"/>
                        </a:ext>
                      </a:extLst>
                    </a:gridCol>
                    <a:gridCol w="537023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0009"/>
                        </a:ext>
                      </a:extLst>
                    </a:gridCol>
                    <a:gridCol w="566063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0010"/>
                        </a:ext>
                      </a:extLst>
                    </a:gridCol>
                    <a:gridCol w="2758461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0011"/>
                        </a:ext>
                      </a:extLst>
                    </a:gridCol>
                    <a:gridCol w="1240493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0012"/>
                        </a:ext>
                      </a:extLst>
                    </a:gridCol>
                    <a:gridCol w="1102381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0013"/>
                        </a:ext>
                      </a:extLst>
                    </a:gridCol>
                  </a:tblGrid>
                  <a:tr h="60561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ko-KR" altLang="en-US" sz="1400" b="1" u="none" strike="noStrike" dirty="0" err="1">
                              <a:solidFill>
                                <a:schemeClr val="bg1"/>
                              </a:solidFill>
                              <a:effectLst/>
                            </a:rPr>
                            <a:t>행정동</a:t>
                          </a:r>
                          <a:endParaRPr lang="ko-KR" altLang="en-US" sz="1400" b="1" i="0" u="none" strike="noStrike" dirty="0">
                            <a:solidFill>
                              <a:schemeClr val="bg1"/>
                            </a:solidFill>
                            <a:effectLst/>
                            <a:latin typeface="맑은 고딕"/>
                          </a:endParaRPr>
                        </a:p>
                      </a:txBody>
                      <a:tcPr marL="6678" marR="6678" marT="6678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10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ko-KR" altLang="en-US" sz="1400" b="1" i="0" u="none" strike="noStrike" dirty="0">
                              <a:solidFill>
                                <a:schemeClr val="bg1"/>
                              </a:solidFill>
                              <a:effectLst/>
                              <a:latin typeface="맑은 고딕"/>
                            </a:rPr>
                            <a:t>상권 구역</a:t>
                          </a:r>
                        </a:p>
                      </a:txBody>
                      <a:tcPr marL="6678" marR="6678" marT="6678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10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ko-KR" altLang="en-US" sz="1400" b="1" u="none" strike="noStrike" dirty="0">
                              <a:solidFill>
                                <a:schemeClr val="bg1"/>
                              </a:solidFill>
                              <a:effectLst/>
                            </a:rPr>
                            <a:t>업종</a:t>
                          </a:r>
                          <a:endParaRPr lang="ko-KR" altLang="en-US" sz="1400" b="1" i="0" u="none" strike="noStrike" dirty="0">
                            <a:solidFill>
                              <a:schemeClr val="bg1"/>
                            </a:solidFill>
                            <a:effectLst/>
                            <a:latin typeface="맑은 고딕"/>
                          </a:endParaRPr>
                        </a:p>
                      </a:txBody>
                      <a:tcPr marL="6678" marR="6678" marT="6678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10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678" marR="6678" marT="6678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11"/>
                          <a:stretch>
                            <a:fillRect l="-479762" t="-1010" r="-1663095" b="-2343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678" marR="6678" marT="6678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11"/>
                          <a:stretch>
                            <a:fillRect l="-658108" t="-1010" r="-1787838" b="-2343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678" marR="6678" marT="6678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11"/>
                          <a:stretch>
                            <a:fillRect l="-790141" t="-1010" r="-1763380" b="-2343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678" marR="6678" marT="6678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11"/>
                          <a:stretch>
                            <a:fillRect l="-831579" t="-1010" r="-1547368" b="-2343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678" marR="6678" marT="6678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11"/>
                          <a:stretch>
                            <a:fillRect l="-874074" t="-1010" r="-1351852" b="-2343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678" marR="6678" marT="6678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11"/>
                          <a:stretch>
                            <a:fillRect l="-1038158" t="-1010" r="-1340789" b="-2343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678" marR="6678" marT="6678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11"/>
                          <a:stretch>
                            <a:fillRect l="-982955" t="-1010" r="-1057955" b="-2343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678" marR="6678" marT="6678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11"/>
                          <a:stretch>
                            <a:fillRect l="-1024731" t="-1010" r="-901075" b="-2343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678" marR="6678" marT="6678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11"/>
                          <a:stretch>
                            <a:fillRect l="-230905" t="-1010" r="-84989" b="-2343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ko-KR" altLang="en-US" sz="1400" b="1" u="none" strike="noStrike" dirty="0">
                              <a:solidFill>
                                <a:schemeClr val="bg1"/>
                              </a:solidFill>
                              <a:effectLst/>
                            </a:rPr>
                            <a:t>매출액</a:t>
                          </a:r>
                          <a:r>
                            <a:rPr lang="en-US" altLang="ko-KR" sz="1400" b="1" u="none" strike="noStrike" dirty="0">
                              <a:solidFill>
                                <a:schemeClr val="bg1"/>
                              </a:solidFill>
                              <a:effectLst/>
                            </a:rPr>
                            <a:t>/</a:t>
                          </a:r>
                          <a:r>
                            <a:rPr lang="ko-KR" altLang="en-US" sz="1400" b="1" u="none" strike="noStrike" dirty="0" err="1">
                              <a:solidFill>
                                <a:schemeClr val="bg1"/>
                              </a:solidFill>
                              <a:effectLst/>
                            </a:rPr>
                            <a:t>업종수</a:t>
                          </a:r>
                          <a:endParaRPr lang="en-US" altLang="ko-KR" sz="1400" b="1" i="0" u="none" strike="noStrike" dirty="0">
                            <a:solidFill>
                              <a:schemeClr val="bg1"/>
                            </a:solidFill>
                            <a:effectLst/>
                            <a:latin typeface="맑은 고딕"/>
                          </a:endParaRPr>
                        </a:p>
                      </a:txBody>
                      <a:tcPr marL="6678" marR="6678" marT="6678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10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ko-KR" altLang="en-US" sz="1400" b="1" u="none" strike="noStrike" dirty="0">
                              <a:solidFill>
                                <a:schemeClr val="bg1"/>
                              </a:solidFill>
                              <a:effectLst/>
                            </a:rPr>
                            <a:t> 추정 매출액</a:t>
                          </a:r>
                          <a:endParaRPr lang="en-US" altLang="ko-KR" sz="1400" b="1" i="0" u="none" strike="noStrike" dirty="0">
                            <a:solidFill>
                              <a:schemeClr val="bg1"/>
                            </a:solidFill>
                            <a:effectLst/>
                            <a:latin typeface="맑은 고딕"/>
                          </a:endParaRPr>
                        </a:p>
                      </a:txBody>
                      <a:tcPr marL="6678" marR="6678" marT="6678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101"/>
                        </a:solid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0000"/>
                      </a:ext>
                    </a:extLst>
                  </a:tr>
                  <a:tr h="433767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ko-KR" altLang="en-US" sz="1400" b="0" i="0" u="none" strike="noStrike" dirty="0">
                              <a:solidFill>
                                <a:srgbClr val="000000"/>
                              </a:solidFill>
                              <a:latin typeface="맑은 고딕"/>
                            </a:rPr>
                            <a:t>행당</a:t>
                          </a:r>
                          <a:r>
                            <a:rPr lang="en-US" altLang="ko-KR" sz="1400" b="0" i="0" u="none" strike="noStrike" dirty="0">
                              <a:solidFill>
                                <a:srgbClr val="000000"/>
                              </a:solidFill>
                              <a:latin typeface="맑은 고딕"/>
                            </a:rPr>
                            <a:t>1</a:t>
                          </a:r>
                          <a:r>
                            <a:rPr lang="ko-KR" altLang="en-US" sz="1400" b="0" i="0" u="none" strike="noStrike" dirty="0">
                              <a:solidFill>
                                <a:srgbClr val="000000"/>
                              </a:solidFill>
                              <a:latin typeface="맑은 고딕"/>
                            </a:rPr>
                            <a:t>동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ko-KR" altLang="en-US" sz="1400" b="0" i="0" u="none" strike="noStrike" dirty="0">
                              <a:solidFill>
                                <a:srgbClr val="000000"/>
                              </a:solidFill>
                              <a:latin typeface="맑은 고딕"/>
                            </a:rPr>
                            <a:t>행당시장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ko-KR" altLang="en-US" sz="1400" b="0" i="0" u="none" strike="noStrike" dirty="0" err="1">
                              <a:solidFill>
                                <a:srgbClr val="000000"/>
                              </a:solidFill>
                              <a:latin typeface="맑은 고딕"/>
                            </a:rPr>
                            <a:t>네일숍</a:t>
                          </a:r>
                          <a:endParaRPr lang="ko-KR" altLang="en-US" sz="1400" b="0" i="0" u="none" strike="noStrike" dirty="0">
                            <a:solidFill>
                              <a:srgbClr val="000000"/>
                            </a:solidFill>
                            <a:latin typeface="맑은 고딕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400" b="0" i="0" u="none" strike="noStrike" dirty="0">
                              <a:solidFill>
                                <a:srgbClr val="000000"/>
                              </a:solidFill>
                              <a:latin typeface="맑은 고딕"/>
                            </a:rPr>
                            <a:t>0.84 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400" b="0" i="0" u="none" strike="noStrike" dirty="0">
                              <a:solidFill>
                                <a:srgbClr val="000000"/>
                              </a:solidFill>
                              <a:latin typeface="맑은 고딕"/>
                            </a:rPr>
                            <a:t>0.81 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400" b="0" i="0" u="none" strike="noStrike" dirty="0">
                              <a:solidFill>
                                <a:srgbClr val="000000"/>
                              </a:solidFill>
                              <a:latin typeface="맑은 고딕"/>
                            </a:rPr>
                            <a:t>0.98 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400" b="0" i="0" u="none" strike="noStrike" dirty="0">
                              <a:solidFill>
                                <a:srgbClr val="000000"/>
                              </a:solidFill>
                              <a:latin typeface="맑은 고딕"/>
                            </a:rPr>
                            <a:t>0.46 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400" b="0" i="0" u="none" strike="noStrike" dirty="0">
                              <a:solidFill>
                                <a:srgbClr val="000000"/>
                              </a:solidFill>
                              <a:latin typeface="맑은 고딕"/>
                            </a:rPr>
                            <a:t>0.07 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400" b="0" i="0" u="none" strike="noStrike" dirty="0">
                              <a:solidFill>
                                <a:srgbClr val="000000"/>
                              </a:solidFill>
                              <a:latin typeface="맑은 고딕"/>
                            </a:rPr>
                            <a:t>0.11 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400" b="0" i="0" u="none" strike="noStrike" dirty="0">
                              <a:solidFill>
                                <a:srgbClr val="000000"/>
                              </a:solidFill>
                              <a:latin typeface="맑은 고딕"/>
                            </a:rPr>
                            <a:t>-0.02 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400" b="0" i="0" u="none" strike="noStrike" dirty="0">
                              <a:solidFill>
                                <a:srgbClr val="000000"/>
                              </a:solidFill>
                              <a:latin typeface="맑은 고딕"/>
                            </a:rPr>
                            <a:t>0.14 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400" b="0" i="0" u="none" strike="noStrike" dirty="0">
                              <a:solidFill>
                                <a:srgbClr val="000000"/>
                              </a:solidFill>
                              <a:latin typeface="맑은 고딕"/>
                            </a:rPr>
                            <a:t>0.56 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400" b="0" i="0" u="none" strike="noStrike" dirty="0">
                              <a:solidFill>
                                <a:srgbClr val="000000"/>
                              </a:solidFill>
                              <a:latin typeface="맑은 고딕"/>
                            </a:rPr>
                            <a:t>293,523,992 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400" b="0" i="0" u="none" strike="noStrike" dirty="0">
                              <a:solidFill>
                                <a:srgbClr val="000000"/>
                              </a:solidFill>
                              <a:latin typeface="맑은 고딕"/>
                            </a:rPr>
                            <a:t>165,480,245 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0001"/>
                      </a:ext>
                    </a:extLst>
                  </a:tr>
                  <a:tr h="436245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ko-KR" altLang="en-US" sz="1400" b="0" i="0" u="none" strike="noStrike">
                              <a:solidFill>
                                <a:srgbClr val="000000"/>
                              </a:solidFill>
                              <a:latin typeface="맑은 고딕"/>
                            </a:rPr>
                            <a:t>종로</a:t>
                          </a:r>
                          <a:r>
                            <a:rPr lang="en-US" altLang="ko-KR" sz="1400" b="0" i="0" u="none" strike="noStrike">
                              <a:solidFill>
                                <a:srgbClr val="000000"/>
                              </a:solidFill>
                              <a:latin typeface="맑은 고딕"/>
                            </a:rPr>
                            <a:t>1.2.3.4</a:t>
                          </a:r>
                          <a:r>
                            <a:rPr lang="ko-KR" altLang="en-US" sz="1400" b="0" i="0" u="none" strike="noStrike">
                              <a:solidFill>
                                <a:srgbClr val="000000"/>
                              </a:solidFill>
                              <a:latin typeface="맑은 고딕"/>
                            </a:rPr>
                            <a:t>가동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ko-KR" altLang="en-US" sz="1400" b="0" i="0" u="none" strike="noStrike" dirty="0">
                              <a:solidFill>
                                <a:srgbClr val="000000"/>
                              </a:solidFill>
                              <a:latin typeface="맑은 고딕"/>
                            </a:rPr>
                            <a:t>인사동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ko-KR" altLang="en-US" sz="1400" b="0" i="0" u="none" strike="noStrike" dirty="0" err="1">
                              <a:solidFill>
                                <a:srgbClr val="000000"/>
                              </a:solidFill>
                              <a:latin typeface="맑은 고딕"/>
                            </a:rPr>
                            <a:t>네일숍</a:t>
                          </a:r>
                          <a:endParaRPr lang="ko-KR" altLang="en-US" sz="1400" b="0" i="0" u="none" strike="noStrike" dirty="0">
                            <a:solidFill>
                              <a:srgbClr val="000000"/>
                            </a:solidFill>
                            <a:latin typeface="맑은 고딕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400" b="0" i="0" u="none" strike="noStrike" dirty="0">
                              <a:solidFill>
                                <a:srgbClr val="000000"/>
                              </a:solidFill>
                              <a:latin typeface="맑은 고딕"/>
                            </a:rPr>
                            <a:t>0.75 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400" b="0" i="0" u="none" strike="noStrike" dirty="0">
                              <a:solidFill>
                                <a:srgbClr val="000000"/>
                              </a:solidFill>
                              <a:latin typeface="맑은 고딕"/>
                            </a:rPr>
                            <a:t>0.84 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400" b="0" i="0" u="none" strike="noStrike" dirty="0">
                              <a:solidFill>
                                <a:srgbClr val="000000"/>
                              </a:solidFill>
                              <a:latin typeface="맑은 고딕"/>
                            </a:rPr>
                            <a:t>0.82 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400" b="0" i="0" u="none" strike="noStrike" dirty="0">
                              <a:solidFill>
                                <a:srgbClr val="000000"/>
                              </a:solidFill>
                              <a:latin typeface="맑은 고딕"/>
                            </a:rPr>
                            <a:t>0.47 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400" b="0" i="0" u="none" strike="noStrike" dirty="0">
                              <a:solidFill>
                                <a:srgbClr val="000000"/>
                              </a:solidFill>
                              <a:latin typeface="맑은 고딕"/>
                            </a:rPr>
                            <a:t>0.07 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400" b="0" i="0" u="none" strike="noStrike" dirty="0">
                              <a:solidFill>
                                <a:srgbClr val="000000"/>
                              </a:solidFill>
                              <a:latin typeface="맑은 고딕"/>
                            </a:rPr>
                            <a:t>0.11 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400" b="0" i="0" u="none" strike="noStrike" dirty="0">
                              <a:solidFill>
                                <a:srgbClr val="000000"/>
                              </a:solidFill>
                              <a:latin typeface="맑은 고딕"/>
                            </a:rPr>
                            <a:t>-0.02 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400" b="0" i="0" u="none" strike="noStrike" dirty="0">
                              <a:solidFill>
                                <a:srgbClr val="000000"/>
                              </a:solidFill>
                              <a:latin typeface="맑은 고딕"/>
                            </a:rPr>
                            <a:t>0.14 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400" b="0" i="0" u="none" strike="noStrike" dirty="0">
                              <a:solidFill>
                                <a:srgbClr val="000000"/>
                              </a:solidFill>
                              <a:latin typeface="맑은 고딕"/>
                            </a:rPr>
                            <a:t>0.57 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400" b="0" i="0" u="none" strike="noStrike" dirty="0">
                              <a:solidFill>
                                <a:srgbClr val="000000"/>
                              </a:solidFill>
                              <a:latin typeface="맑은 고딕"/>
                            </a:rPr>
                            <a:t>205,892,953 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400" b="0" i="0" u="none" strike="noStrike" dirty="0">
                              <a:solidFill>
                                <a:srgbClr val="000000"/>
                              </a:solidFill>
                              <a:latin typeface="맑은 고딕"/>
                            </a:rPr>
                            <a:t>117,947,880 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507330966"/>
                      </a:ext>
                    </a:extLst>
                  </a:tr>
                  <a:tr h="436245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ko-KR" altLang="en-US" sz="1400" b="0" i="0" u="none" strike="noStrike">
                              <a:solidFill>
                                <a:srgbClr val="000000"/>
                              </a:solidFill>
                              <a:latin typeface="맑은 고딕"/>
                            </a:rPr>
                            <a:t>한남동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ko-KR" altLang="en-US" sz="1400" b="0" i="0" u="none" strike="noStrike">
                              <a:solidFill>
                                <a:srgbClr val="000000"/>
                              </a:solidFill>
                              <a:latin typeface="맑은 고딕"/>
                            </a:rPr>
                            <a:t>한남대로</a:t>
                          </a:r>
                          <a:r>
                            <a:rPr lang="en-US" altLang="ko-KR" sz="1400" b="0" i="0" u="none" strike="noStrike">
                              <a:solidFill>
                                <a:srgbClr val="000000"/>
                              </a:solidFill>
                              <a:latin typeface="맑은 고딕"/>
                            </a:rPr>
                            <a:t>20</a:t>
                          </a:r>
                          <a:r>
                            <a:rPr lang="ko-KR" altLang="en-US" sz="1400" b="0" i="0" u="none" strike="noStrike">
                              <a:solidFill>
                                <a:srgbClr val="000000"/>
                              </a:solidFill>
                              <a:latin typeface="맑은 고딕"/>
                            </a:rPr>
                            <a:t>길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ko-KR" altLang="en-US" sz="1400" b="0" i="0" u="none" strike="noStrike" dirty="0" err="1">
                              <a:solidFill>
                                <a:srgbClr val="000000"/>
                              </a:solidFill>
                              <a:latin typeface="맑은 고딕"/>
                            </a:rPr>
                            <a:t>네일숍</a:t>
                          </a:r>
                          <a:endParaRPr lang="ko-KR" altLang="en-US" sz="1400" b="0" i="0" u="none" strike="noStrike" dirty="0">
                            <a:solidFill>
                              <a:srgbClr val="000000"/>
                            </a:solidFill>
                            <a:latin typeface="맑은 고딕"/>
                          </a:endParaRP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400" b="0" i="0" u="none" strike="noStrike">
                              <a:solidFill>
                                <a:srgbClr val="000000"/>
                              </a:solidFill>
                              <a:latin typeface="맑은 고딕"/>
                            </a:rPr>
                            <a:t>0.79 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400" b="0" i="0" u="none" strike="noStrike">
                              <a:solidFill>
                                <a:srgbClr val="000000"/>
                              </a:solidFill>
                              <a:latin typeface="맑은 고딕"/>
                            </a:rPr>
                            <a:t>0.85 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400" b="0" i="0" u="none" strike="noStrike">
                              <a:solidFill>
                                <a:srgbClr val="000000"/>
                              </a:solidFill>
                              <a:latin typeface="맑은 고딕"/>
                            </a:rPr>
                            <a:t>0.97 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400" b="0" i="0" u="none" strike="noStrike" dirty="0">
                              <a:solidFill>
                                <a:srgbClr val="000000"/>
                              </a:solidFill>
                              <a:latin typeface="맑은 고딕"/>
                            </a:rPr>
                            <a:t>0.51 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400" b="0" i="0" u="none" strike="noStrike" dirty="0">
                              <a:solidFill>
                                <a:srgbClr val="000000"/>
                              </a:solidFill>
                              <a:latin typeface="맑은 고딕"/>
                            </a:rPr>
                            <a:t>0.07 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400" b="0" i="0" u="none" strike="noStrike" dirty="0">
                              <a:solidFill>
                                <a:srgbClr val="000000"/>
                              </a:solidFill>
                              <a:latin typeface="맑은 고딕"/>
                            </a:rPr>
                            <a:t>0.11 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400" b="0" i="0" u="none" strike="noStrike" dirty="0">
                              <a:solidFill>
                                <a:srgbClr val="000000"/>
                              </a:solidFill>
                              <a:latin typeface="맑은 고딕"/>
                            </a:rPr>
                            <a:t>-0.02 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400" b="0" i="0" u="none" strike="noStrike" dirty="0">
                              <a:solidFill>
                                <a:srgbClr val="000000"/>
                              </a:solidFill>
                              <a:latin typeface="맑은 고딕"/>
                            </a:rPr>
                            <a:t>0.14 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400" b="0" i="0" u="none" strike="noStrike" dirty="0">
                              <a:solidFill>
                                <a:srgbClr val="000000"/>
                              </a:solidFill>
                              <a:latin typeface="맑은 고딕"/>
                            </a:rPr>
                            <a:t>0.59 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400" b="0" i="0" u="none" strike="noStrike" dirty="0">
                              <a:solidFill>
                                <a:srgbClr val="000000"/>
                              </a:solidFill>
                              <a:latin typeface="맑은 고딕"/>
                            </a:rPr>
                            <a:t>181,440,542 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400" b="0" i="0" u="none" strike="noStrike" dirty="0">
                              <a:solidFill>
                                <a:srgbClr val="000000"/>
                              </a:solidFill>
                              <a:latin typeface="맑은 고딕"/>
                            </a:rPr>
                            <a:t>107,445,481 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3231211490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34" name="그룹 33">
            <a:extLst>
              <a:ext uri="{FF2B5EF4-FFF2-40B4-BE49-F238E27FC236}">
                <a16:creationId xmlns:a16="http://schemas.microsoft.com/office/drawing/2014/main" xmlns="" id="{24D2EE6C-378A-42A5-B19C-D47B753A1205}"/>
              </a:ext>
            </a:extLst>
          </p:cNvPr>
          <p:cNvGrpSpPr/>
          <p:nvPr/>
        </p:nvGrpSpPr>
        <p:grpSpPr>
          <a:xfrm>
            <a:off x="0" y="0"/>
            <a:ext cx="12192000" cy="710712"/>
            <a:chOff x="0" y="0"/>
            <a:chExt cx="12192000" cy="710712"/>
          </a:xfrm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xmlns="" id="{19126F22-A137-4E36-A5EA-ED39AA7A372D}"/>
                </a:ext>
              </a:extLst>
            </p:cNvPr>
            <p:cNvSpPr/>
            <p:nvPr/>
          </p:nvSpPr>
          <p:spPr>
            <a:xfrm>
              <a:off x="0" y="0"/>
              <a:ext cx="12192000" cy="691662"/>
            </a:xfrm>
            <a:prstGeom prst="rect">
              <a:avLst/>
            </a:prstGeom>
            <a:gradFill flip="none" rotWithShape="1">
              <a:gsLst>
                <a:gs pos="0">
                  <a:srgbClr val="C00000"/>
                </a:gs>
                <a:gs pos="100000">
                  <a:schemeClr val="accent3">
                    <a:lumMod val="7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400" b="1" dirty="0"/>
                <a:t>2-3) </a:t>
              </a:r>
              <a:r>
                <a:rPr lang="ko-KR" altLang="en-US" sz="2400" b="1" dirty="0"/>
                <a:t>통계적 분석모델 적용</a:t>
              </a:r>
            </a:p>
          </p:txBody>
        </p: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xmlns="" id="{A7D950DD-BD31-400D-AB35-2014EB2ED07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0712"/>
              <a:ext cx="12192000" cy="0"/>
            </a:xfrm>
            <a:prstGeom prst="line">
              <a:avLst/>
            </a:prstGeom>
            <a:ln w="38100">
              <a:gradFill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tx1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직사각형 21"/>
          <p:cNvSpPr/>
          <p:nvPr/>
        </p:nvSpPr>
        <p:spPr>
          <a:xfrm>
            <a:off x="280390" y="1574018"/>
            <a:ext cx="2249370" cy="403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2000" dirty="0" smtClean="0">
                <a:solidFill>
                  <a:schemeClr val="tx1"/>
                </a:solidFill>
              </a:rPr>
              <a:t>추정 매출액 </a:t>
            </a:r>
            <a:r>
              <a:rPr lang="en-US" altLang="ko-KR" sz="2000" dirty="0" smtClean="0">
                <a:solidFill>
                  <a:schemeClr val="tx1"/>
                </a:solidFill>
              </a:rPr>
              <a:t>=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005610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6" grpId="0"/>
      <p:bldP spid="7" grpId="0"/>
      <p:bldP spid="2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 rot="2700000">
            <a:off x="2201569" y="2461493"/>
            <a:ext cx="972889" cy="972889"/>
          </a:xfrm>
          <a:prstGeom prst="rect">
            <a:avLst/>
          </a:prstGeom>
          <a:noFill/>
          <a:ln>
            <a:solidFill>
              <a:srgbClr val="A6001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2817596" y="3058017"/>
            <a:ext cx="439318" cy="485228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2851820" y="2972452"/>
            <a:ext cx="4711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A60014"/>
                </a:solidFill>
                <a:ea typeface="KoPub돋움체 Bold" panose="00000800000000000000" pitchFamily="2" charset="-127"/>
              </a:rPr>
              <a:t>3.</a:t>
            </a:r>
            <a:endParaRPr lang="ko-KR" altLang="en-US" sz="2800" dirty="0">
              <a:solidFill>
                <a:srgbClr val="A60014"/>
              </a:solidFill>
              <a:ea typeface="KoPub돋움체 Bold" panose="00000800000000000000" pitchFamily="2" charset="-127"/>
            </a:endParaRPr>
          </a:p>
        </p:txBody>
      </p:sp>
      <p:cxnSp>
        <p:nvCxnSpPr>
          <p:cNvPr id="18" name="직선 연결선 17"/>
          <p:cNvCxnSpPr>
            <a:cxnSpLocks/>
          </p:cNvCxnSpPr>
          <p:nvPr/>
        </p:nvCxnSpPr>
        <p:spPr>
          <a:xfrm>
            <a:off x="8088923" y="3401226"/>
            <a:ext cx="4103077" cy="0"/>
          </a:xfrm>
          <a:prstGeom prst="line">
            <a:avLst/>
          </a:prstGeom>
          <a:ln>
            <a:solidFill>
              <a:srgbClr val="A600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0" y="3401226"/>
            <a:ext cx="2093720" cy="0"/>
          </a:xfrm>
          <a:prstGeom prst="line">
            <a:avLst/>
          </a:prstGeom>
          <a:ln>
            <a:solidFill>
              <a:srgbClr val="A600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375949" y="2967479"/>
            <a:ext cx="7701626" cy="646331"/>
          </a:xfrm>
          <a:prstGeom prst="rect">
            <a:avLst/>
          </a:prstGeom>
          <a:solidFill>
            <a:srgbClr val="F7F7F7"/>
          </a:solidFill>
        </p:spPr>
        <p:txBody>
          <a:bodyPr wrap="square" rtlCol="0">
            <a:spAutoFit/>
          </a:bodyPr>
          <a:lstStyle/>
          <a:p>
            <a:r>
              <a:rPr lang="ko-KR" altLang="en-US" sz="3600" b="1" spc="-150" dirty="0">
                <a:solidFill>
                  <a:srgbClr val="4E4E4E"/>
                </a:solidFill>
                <a:latin typeface="+mn-ea"/>
              </a:rPr>
              <a:t>창업을 판단하기에 충분한 서비스</a:t>
            </a:r>
            <a:endParaRPr lang="en-US" altLang="ko-KR" sz="3600" b="1" spc="-150" dirty="0">
              <a:solidFill>
                <a:srgbClr val="4E4E4E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9643613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2" grpId="0"/>
      <p:bldP spid="1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xmlns="" id="{34091FDB-0478-41D4-B021-AA3E6E8553EE}"/>
              </a:ext>
            </a:extLst>
          </p:cNvPr>
          <p:cNvGrpSpPr/>
          <p:nvPr/>
        </p:nvGrpSpPr>
        <p:grpSpPr>
          <a:xfrm>
            <a:off x="335459" y="2775797"/>
            <a:ext cx="6645910" cy="1887983"/>
            <a:chOff x="335459" y="2775797"/>
            <a:chExt cx="6645910" cy="1887983"/>
          </a:xfrm>
        </p:grpSpPr>
        <p:pic>
          <p:nvPicPr>
            <p:cNvPr id="93" name="Picture 18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40531" y="2775798"/>
              <a:ext cx="3140838" cy="188798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A60014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12" name="Picture 2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5459" y="2775797"/>
              <a:ext cx="3140838" cy="188798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A60014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xmlns="" id="{21D872FB-DB4B-4BAF-A867-9B017BF5C481}"/>
              </a:ext>
            </a:extLst>
          </p:cNvPr>
          <p:cNvGrpSpPr/>
          <p:nvPr/>
        </p:nvGrpSpPr>
        <p:grpSpPr>
          <a:xfrm>
            <a:off x="332882" y="4312952"/>
            <a:ext cx="6738749" cy="1855714"/>
            <a:chOff x="332882" y="4312952"/>
            <a:chExt cx="6738749" cy="1855714"/>
          </a:xfrm>
        </p:grpSpPr>
        <p:sp>
          <p:nvSpPr>
            <p:cNvPr id="99" name="직사각형 98"/>
            <p:cNvSpPr/>
            <p:nvPr/>
          </p:nvSpPr>
          <p:spPr>
            <a:xfrm>
              <a:off x="332882" y="5297939"/>
              <a:ext cx="6646298" cy="870727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A60014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Light" panose="00000300000000000000" pitchFamily="2" charset="-127"/>
                </a:rPr>
                <a:t>골목카페 월 매출이 </a:t>
              </a: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Light" panose="00000300000000000000" pitchFamily="2" charset="-127"/>
                </a:rPr>
                <a:t>5</a:t>
              </a:r>
              <a:r>
                <a:rPr lang="ko-KR" altLang="en-US" b="1" dirty="0" err="1"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Light" panose="00000300000000000000" pitchFamily="2" charset="-127"/>
                </a:rPr>
                <a:t>천만원</a:t>
              </a: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Light" panose="00000300000000000000" pitchFamily="2" charset="-127"/>
                </a:rPr>
                <a:t>?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Light" panose="00000300000000000000" pitchFamily="2" charset="-127"/>
                </a:rPr>
                <a:t>실제는 </a:t>
              </a: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Light" panose="00000300000000000000" pitchFamily="2" charset="-127"/>
                </a:rPr>
                <a:t>10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Light" panose="00000300000000000000" pitchFamily="2" charset="-127"/>
                </a:rPr>
                <a:t>분의 </a:t>
              </a: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Light" panose="00000300000000000000" pitchFamily="2" charset="-127"/>
                </a:rPr>
                <a:t>1 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Light" panose="00000300000000000000" pitchFamily="2" charset="-127"/>
                </a:rPr>
                <a:t>수준</a:t>
              </a:r>
              <a:endPara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endParaRPr>
            </a:p>
            <a:p>
              <a:r>
                <a:rPr lang="ko-KR" altLang="en-US" sz="1100" dirty="0">
                  <a:solidFill>
                    <a:schemeClr val="bg1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Light" panose="00000300000000000000" pitchFamily="2" charset="-127"/>
                </a:rPr>
                <a:t>카페 </a:t>
              </a:r>
              <a:r>
                <a:rPr lang="en-US" altLang="ko-KR" sz="1100" dirty="0">
                  <a:solidFill>
                    <a:schemeClr val="bg1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Light" panose="00000300000000000000" pitchFamily="2" charset="-127"/>
                </a:rPr>
                <a:t>9</a:t>
              </a:r>
              <a:r>
                <a:rPr lang="ko-KR" altLang="en-US" sz="1100" dirty="0">
                  <a:solidFill>
                    <a:schemeClr val="bg1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Light" panose="00000300000000000000" pitchFamily="2" charset="-127"/>
                </a:rPr>
                <a:t>곳 월 매출 </a:t>
              </a:r>
              <a:r>
                <a:rPr lang="en-US" altLang="ko-KR" sz="1100" dirty="0">
                  <a:solidFill>
                    <a:schemeClr val="bg1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Light" panose="00000300000000000000" pitchFamily="2" charset="-127"/>
                </a:rPr>
                <a:t>500</a:t>
              </a:r>
              <a:r>
                <a:rPr lang="ko-KR" altLang="en-US" sz="1100" dirty="0">
                  <a:solidFill>
                    <a:schemeClr val="bg1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Light" panose="00000300000000000000" pitchFamily="2" charset="-127"/>
                </a:rPr>
                <a:t>만원선</a:t>
              </a:r>
              <a:r>
                <a:rPr lang="en-US" altLang="ko-KR" sz="1100" dirty="0">
                  <a:solidFill>
                    <a:schemeClr val="bg1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Light" panose="00000300000000000000" pitchFamily="2" charset="-127"/>
                </a:rPr>
                <a:t>… </a:t>
              </a:r>
              <a:r>
                <a:rPr lang="ko-KR" altLang="en-US" sz="1100" dirty="0">
                  <a:solidFill>
                    <a:schemeClr val="bg1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Light" panose="00000300000000000000" pitchFamily="2" charset="-127"/>
                </a:rPr>
                <a:t>서울시 추정과 최대 </a:t>
              </a:r>
              <a:r>
                <a:rPr lang="en-US" altLang="ko-KR" sz="1100" dirty="0">
                  <a:solidFill>
                    <a:schemeClr val="bg1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Light" panose="00000300000000000000" pitchFamily="2" charset="-127"/>
                </a:rPr>
                <a:t>10</a:t>
              </a:r>
              <a:r>
                <a:rPr lang="ko-KR" altLang="en-US" sz="1100" dirty="0">
                  <a:solidFill>
                    <a:schemeClr val="bg1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Light" panose="00000300000000000000" pitchFamily="2" charset="-127"/>
                </a:rPr>
                <a:t>배 차</a:t>
              </a:r>
              <a:endPara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endParaRPr>
            </a:p>
          </p:txBody>
        </p:sp>
        <p:pic>
          <p:nvPicPr>
            <p:cNvPr id="1045" name="Picture 21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89536" y="5340202"/>
              <a:ext cx="639763" cy="1714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5" name="도형 24"/>
            <p:cNvSpPr/>
            <p:nvPr/>
          </p:nvSpPr>
          <p:spPr>
            <a:xfrm rot="6367265">
              <a:off x="6271920" y="4497501"/>
              <a:ext cx="984259" cy="615162"/>
            </a:xfrm>
            <a:prstGeom prst="swooshArrow">
              <a:avLst>
                <a:gd name="adj1" fmla="val 25000"/>
                <a:gd name="adj2" fmla="val 25000"/>
              </a:avLst>
            </a:prstGeom>
            <a:solidFill>
              <a:schemeClr val="bg1"/>
            </a:solidFill>
            <a:ln>
              <a:solidFill>
                <a:srgbClr val="A60014"/>
              </a:solidFill>
            </a:ln>
          </p:spPr>
          <p:style>
            <a:lnRef idx="0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xmlns="" id="{958CA9A6-A0C6-440F-A4C8-8E928AF8BFB0}"/>
              </a:ext>
            </a:extLst>
          </p:cNvPr>
          <p:cNvGrpSpPr/>
          <p:nvPr/>
        </p:nvGrpSpPr>
        <p:grpSpPr>
          <a:xfrm>
            <a:off x="2909730" y="2116055"/>
            <a:ext cx="1534688" cy="1534688"/>
            <a:chOff x="2909730" y="2116055"/>
            <a:chExt cx="1534688" cy="1534688"/>
          </a:xfrm>
        </p:grpSpPr>
        <p:sp>
          <p:nvSpPr>
            <p:cNvPr id="2" name="폭발 1 1"/>
            <p:cNvSpPr/>
            <p:nvPr/>
          </p:nvSpPr>
          <p:spPr>
            <a:xfrm>
              <a:off x="2909730" y="2116055"/>
              <a:ext cx="1534688" cy="1534688"/>
            </a:xfrm>
            <a:prstGeom prst="irregularSeal1">
              <a:avLst/>
            </a:prstGeom>
            <a:solidFill>
              <a:schemeClr val="bg1"/>
            </a:solidFill>
            <a:ln>
              <a:solidFill>
                <a:srgbClr val="A6001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061879" y="2636425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>
                  <a:solidFill>
                    <a:srgbClr val="A60014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Light" panose="00000300000000000000" pitchFamily="2" charset="-127"/>
                </a:rPr>
                <a:t>혼동초래</a:t>
              </a:r>
            </a:p>
          </p:txBody>
        </p:sp>
      </p:grpSp>
      <p:sp>
        <p:nvSpPr>
          <p:cNvPr id="18" name="직사각형 17"/>
          <p:cNvSpPr/>
          <p:nvPr/>
        </p:nvSpPr>
        <p:spPr>
          <a:xfrm>
            <a:off x="7299442" y="993078"/>
            <a:ext cx="4785466" cy="53919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정부와 서울시 등에서 예비창업자를</a:t>
            </a:r>
            <a:endParaRPr lang="en-US" altLang="ko-KR" sz="20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KoPubWorld돋움체 Light" panose="00000300000000000000" pitchFamily="2" charset="-127"/>
            </a:endParaRPr>
          </a:p>
          <a:p>
            <a:endParaRPr lang="en-US" altLang="ko-KR" sz="20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KoPubWorld돋움체 Light" panose="00000300000000000000" pitchFamily="2" charset="-127"/>
            </a:endParaRPr>
          </a:p>
          <a:p>
            <a:r>
              <a:rPr lang="ko-KR" altLang="en-US" sz="2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돕기 위해 상권분석 서비스를 제공하고</a:t>
            </a:r>
            <a:endParaRPr lang="en-US" altLang="ko-KR" sz="20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KoPubWorld돋움체 Light" panose="00000300000000000000" pitchFamily="2" charset="-127"/>
            </a:endParaRPr>
          </a:p>
          <a:p>
            <a:endParaRPr lang="en-US" altLang="ko-KR" sz="20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KoPubWorld돋움체 Light" panose="00000300000000000000" pitchFamily="2" charset="-127"/>
            </a:endParaRPr>
          </a:p>
          <a:p>
            <a:r>
              <a:rPr lang="ko-KR" altLang="en-US" sz="2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있지만 서로 상이한 데이터를 제공해</a:t>
            </a:r>
            <a:endParaRPr lang="en-US" altLang="ko-KR" sz="20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KoPubWorld돋움체 Light" panose="00000300000000000000" pitchFamily="2" charset="-127"/>
            </a:endParaRPr>
          </a:p>
          <a:p>
            <a:endParaRPr lang="en-US" altLang="ko-KR" sz="20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KoPubWorld돋움체 Light" panose="00000300000000000000" pitchFamily="2" charset="-127"/>
            </a:endParaRPr>
          </a:p>
          <a:p>
            <a:r>
              <a:rPr lang="ko-KR" altLang="en-US" sz="2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오히려 </a:t>
            </a:r>
            <a:r>
              <a:rPr lang="ko-KR" altLang="en-US" sz="2000" b="1" dirty="0">
                <a:solidFill>
                  <a:srgbClr val="A60014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혼란</a:t>
            </a:r>
            <a:r>
              <a:rPr lang="ko-KR" altLang="en-US" sz="2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을 부추김</a:t>
            </a:r>
            <a:r>
              <a:rPr lang="en-US" altLang="ko-KR" sz="2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.</a:t>
            </a:r>
          </a:p>
          <a:p>
            <a:endParaRPr lang="en-US" altLang="ko-KR" sz="20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KoPubWorld돋움체 Light" panose="00000300000000000000" pitchFamily="2" charset="-127"/>
            </a:endParaRPr>
          </a:p>
          <a:p>
            <a:endParaRPr lang="en-US" altLang="ko-KR" sz="20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KoPubWorld돋움체 Light" panose="00000300000000000000" pitchFamily="2" charset="-127"/>
            </a:endParaRPr>
          </a:p>
          <a:p>
            <a:r>
              <a:rPr lang="ko-KR" altLang="en-US" sz="2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이에 따라 기존 서비스의 한계점을</a:t>
            </a:r>
            <a:endParaRPr lang="en-US" altLang="ko-KR" sz="20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KoPubWorld돋움체 Light" panose="00000300000000000000" pitchFamily="2" charset="-127"/>
            </a:endParaRPr>
          </a:p>
          <a:p>
            <a:endParaRPr lang="en-US" altLang="ko-KR" sz="20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KoPubWorld돋움체 Light" panose="00000300000000000000" pitchFamily="2" charset="-127"/>
            </a:endParaRPr>
          </a:p>
          <a:p>
            <a:r>
              <a:rPr lang="ko-KR" altLang="en-US" sz="2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극복한 </a:t>
            </a:r>
            <a:r>
              <a:rPr lang="ko-KR" altLang="en-US" sz="2000" b="1" dirty="0">
                <a:solidFill>
                  <a:srgbClr val="A60014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새로운 상권분석서비스</a:t>
            </a:r>
            <a:r>
              <a:rPr lang="ko-KR" altLang="en-US" sz="2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를</a:t>
            </a:r>
            <a:endParaRPr lang="en-US" altLang="ko-KR" sz="20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KoPubWorld돋움체 Light" panose="00000300000000000000" pitchFamily="2" charset="-127"/>
            </a:endParaRPr>
          </a:p>
          <a:p>
            <a:endParaRPr lang="en-US" altLang="ko-KR" sz="20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KoPubWorld돋움체 Light" panose="00000300000000000000" pitchFamily="2" charset="-127"/>
            </a:endParaRPr>
          </a:p>
          <a:p>
            <a:r>
              <a:rPr lang="ko-KR" altLang="en-US" sz="2000" b="1" dirty="0">
                <a:solidFill>
                  <a:srgbClr val="A60014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개발하여 제안</a:t>
            </a:r>
            <a:r>
              <a:rPr lang="ko-KR" altLang="en-US" sz="2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한다</a:t>
            </a:r>
            <a:r>
              <a:rPr lang="en-US" altLang="ko-KR" sz="2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.</a:t>
            </a: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xmlns="" id="{C48281DA-489E-442B-B216-20983502F640}"/>
              </a:ext>
            </a:extLst>
          </p:cNvPr>
          <p:cNvGrpSpPr/>
          <p:nvPr/>
        </p:nvGrpSpPr>
        <p:grpSpPr>
          <a:xfrm>
            <a:off x="0" y="0"/>
            <a:ext cx="12192000" cy="710712"/>
            <a:chOff x="0" y="0"/>
            <a:chExt cx="12192000" cy="710712"/>
          </a:xfrm>
        </p:grpSpPr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xmlns="" id="{82343B8B-849B-4CA5-96D9-B6B3465B6B6E}"/>
                </a:ext>
              </a:extLst>
            </p:cNvPr>
            <p:cNvSpPr/>
            <p:nvPr/>
          </p:nvSpPr>
          <p:spPr>
            <a:xfrm>
              <a:off x="0" y="0"/>
              <a:ext cx="12192000" cy="691662"/>
            </a:xfrm>
            <a:prstGeom prst="rect">
              <a:avLst/>
            </a:prstGeom>
            <a:gradFill flip="none" rotWithShape="1">
              <a:gsLst>
                <a:gs pos="0">
                  <a:srgbClr val="C00000"/>
                </a:gs>
                <a:gs pos="100000">
                  <a:schemeClr val="accent3">
                    <a:lumMod val="7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400" b="1" dirty="0"/>
                <a:t>3-1) </a:t>
              </a:r>
              <a:r>
                <a:rPr lang="ko-KR" altLang="en-US" sz="2400" b="1" dirty="0"/>
                <a:t>서울특별시 상권분석 서비스의 문제점 </a:t>
              </a:r>
              <a:r>
                <a:rPr lang="en-US" altLang="ko-KR" sz="2400" b="1" dirty="0"/>
                <a:t>#3</a:t>
              </a:r>
              <a:endParaRPr lang="ko-KR" altLang="en-US" sz="2400" b="1" dirty="0"/>
            </a:p>
          </p:txBody>
        </p: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xmlns="" id="{D509EFD3-2FB8-4DF2-B2ED-90B65D19DC6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0712"/>
              <a:ext cx="12192000" cy="0"/>
            </a:xfrm>
            <a:prstGeom prst="line">
              <a:avLst/>
            </a:prstGeom>
            <a:ln w="38100">
              <a:gradFill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tx1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xmlns="" id="{D208CBA5-674C-4200-86FB-FA04413CB2AE}"/>
              </a:ext>
            </a:extLst>
          </p:cNvPr>
          <p:cNvGrpSpPr/>
          <p:nvPr/>
        </p:nvGrpSpPr>
        <p:grpSpPr>
          <a:xfrm>
            <a:off x="263922" y="1221679"/>
            <a:ext cx="6717447" cy="1753649"/>
            <a:chOff x="263922" y="1221679"/>
            <a:chExt cx="6717447" cy="1753649"/>
          </a:xfrm>
        </p:grpSpPr>
        <p:sp>
          <p:nvSpPr>
            <p:cNvPr id="60" name="직사각형 59"/>
            <p:cNvSpPr/>
            <p:nvPr/>
          </p:nvSpPr>
          <p:spPr>
            <a:xfrm>
              <a:off x="335071" y="1221679"/>
              <a:ext cx="6646298" cy="870727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A60014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Light" panose="00000300000000000000" pitchFamily="2" charset="-127"/>
                </a:rPr>
                <a:t>예비창업자 돕겠다더니 혼란만 가중시킨 </a:t>
              </a: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Light" panose="00000300000000000000" pitchFamily="2" charset="-127"/>
                </a:rPr>
                <a:t>‘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Light" panose="00000300000000000000" pitchFamily="2" charset="-127"/>
                </a:rPr>
                <a:t>상권분석서비스</a:t>
              </a: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Light" panose="00000300000000000000" pitchFamily="2" charset="-127"/>
                </a:rPr>
                <a:t>’</a:t>
              </a:r>
            </a:p>
            <a:p>
              <a:r>
                <a:rPr lang="ko-KR" altLang="en-US" sz="1100" dirty="0" err="1">
                  <a:solidFill>
                    <a:schemeClr val="bg1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Light" panose="00000300000000000000" pitchFamily="2" charset="-127"/>
                </a:rPr>
                <a:t>중기부</a:t>
              </a:r>
              <a:r>
                <a:rPr lang="en-US" altLang="ko-KR" sz="1100" dirty="0">
                  <a:solidFill>
                    <a:schemeClr val="bg1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Light" panose="00000300000000000000" pitchFamily="2" charset="-127"/>
                </a:rPr>
                <a:t>·</a:t>
              </a:r>
              <a:r>
                <a:rPr lang="ko-KR" altLang="en-US" sz="1100" dirty="0" err="1">
                  <a:solidFill>
                    <a:schemeClr val="bg1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Light" panose="00000300000000000000" pitchFamily="2" charset="-127"/>
                </a:rPr>
                <a:t>지자체</a:t>
              </a:r>
              <a:r>
                <a:rPr lang="ko-KR" altLang="en-US" sz="1100" dirty="0">
                  <a:solidFill>
                    <a:schemeClr val="bg1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Light" panose="00000300000000000000" pitchFamily="2" charset="-127"/>
                </a:rPr>
                <a:t> 각자 시스템 구축해 기본데이터 제각각</a:t>
              </a:r>
              <a:r>
                <a:rPr lang="en-US" altLang="ko-KR" sz="1100" dirty="0">
                  <a:solidFill>
                    <a:schemeClr val="bg1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Light" panose="00000300000000000000" pitchFamily="2" charset="-127"/>
                </a:rPr>
                <a:t>...</a:t>
              </a:r>
              <a:r>
                <a:rPr lang="ko-KR" altLang="en-US" sz="1100" dirty="0">
                  <a:solidFill>
                    <a:schemeClr val="bg1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Light" panose="00000300000000000000" pitchFamily="2" charset="-127"/>
                </a:rPr>
                <a:t> </a:t>
              </a:r>
              <a:r>
                <a:rPr lang="en-US" altLang="ko-KR" sz="1100" dirty="0">
                  <a:solidFill>
                    <a:schemeClr val="bg1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Light" panose="00000300000000000000" pitchFamily="2" charset="-127"/>
                </a:rPr>
                <a:t>‘</a:t>
              </a:r>
              <a:r>
                <a:rPr lang="ko-KR" altLang="en-US" sz="1100" dirty="0">
                  <a:solidFill>
                    <a:schemeClr val="bg1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Light" panose="00000300000000000000" pitchFamily="2" charset="-127"/>
                </a:rPr>
                <a:t>동대문구 유동인구</a:t>
              </a:r>
              <a:r>
                <a:rPr lang="en-US" altLang="ko-KR" sz="1100" dirty="0">
                  <a:solidFill>
                    <a:schemeClr val="bg1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Light" panose="00000300000000000000" pitchFamily="2" charset="-127"/>
                </a:rPr>
                <a:t>’ </a:t>
              </a:r>
              <a:r>
                <a:rPr lang="ko-KR" altLang="en-US" sz="1100" dirty="0">
                  <a:solidFill>
                    <a:schemeClr val="bg1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Light" panose="00000300000000000000" pitchFamily="2" charset="-127"/>
                </a:rPr>
                <a:t>정보 </a:t>
              </a:r>
              <a:r>
                <a:rPr lang="en-US" altLang="ko-KR" sz="1100" dirty="0">
                  <a:solidFill>
                    <a:schemeClr val="bg1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Light" panose="00000300000000000000" pitchFamily="2" charset="-127"/>
                </a:rPr>
                <a:t>6</a:t>
              </a:r>
              <a:r>
                <a:rPr lang="ko-KR" altLang="en-US" sz="1100" dirty="0">
                  <a:solidFill>
                    <a:schemeClr val="bg1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Light" panose="00000300000000000000" pitchFamily="2" charset="-127"/>
                </a:rPr>
                <a:t>배 차이</a:t>
              </a:r>
              <a:endPara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endParaRPr>
            </a:p>
          </p:txBody>
        </p:sp>
        <p:sp>
          <p:nvSpPr>
            <p:cNvPr id="24" name="도형 23"/>
            <p:cNvSpPr/>
            <p:nvPr/>
          </p:nvSpPr>
          <p:spPr>
            <a:xfrm rot="17958652">
              <a:off x="79373" y="2175618"/>
              <a:ext cx="984259" cy="615162"/>
            </a:xfrm>
            <a:prstGeom prst="swooshArrow">
              <a:avLst>
                <a:gd name="adj1" fmla="val 25000"/>
                <a:gd name="adj2" fmla="val 25000"/>
              </a:avLst>
            </a:prstGeom>
            <a:solidFill>
              <a:schemeClr val="bg1"/>
            </a:solidFill>
            <a:ln>
              <a:solidFill>
                <a:srgbClr val="A60014"/>
              </a:solidFill>
            </a:ln>
          </p:spPr>
          <p:style>
            <a:lnRef idx="0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pic>
          <p:nvPicPr>
            <p:cNvPr id="1044" name="Picture 20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10162" y="1270186"/>
              <a:ext cx="719137" cy="139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57691787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2850868" y="1382765"/>
            <a:ext cx="5900857" cy="5356022"/>
            <a:chOff x="2850868" y="1382765"/>
            <a:chExt cx="5900857" cy="5356022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xmlns="" id="{3AAB08DC-63A0-4FE3-8B42-6779818C7538}"/>
                </a:ext>
              </a:extLst>
            </p:cNvPr>
            <p:cNvSpPr/>
            <p:nvPr/>
          </p:nvSpPr>
          <p:spPr>
            <a:xfrm>
              <a:off x="6095999" y="2251187"/>
              <a:ext cx="2258663" cy="1869897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r>
                <a:rPr lang="ko-KR" altLang="en-US" sz="1200" dirty="0" err="1"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Light" panose="00000300000000000000" pitchFamily="2" charset="-127"/>
                </a:rPr>
                <a:t>딥러닝으로</a:t>
              </a:r>
              <a:r>
                <a:rPr lang="ko-KR" altLang="en-US" sz="1200" dirty="0"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Light" panose="00000300000000000000" pitchFamily="2" charset="-127"/>
                </a:rPr>
                <a:t> 예측한</a:t>
              </a:r>
              <a:endPara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endParaRPr>
            </a:p>
            <a:p>
              <a:r>
                <a:rPr lang="ko-KR" altLang="en-US" sz="1200" dirty="0"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Light" panose="00000300000000000000" pitchFamily="2" charset="-127"/>
                </a:rPr>
                <a:t>명동지역의 평균 임대료는 </a:t>
              </a:r>
              <a:r>
                <a:rPr lang="en-US" altLang="ko-KR" sz="1200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Light" panose="00000300000000000000" pitchFamily="2" charset="-127"/>
                </a:rPr>
                <a:t>300.5(</a:t>
              </a:r>
              <a:r>
                <a:rPr lang="ko-KR" altLang="en-US" sz="1200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Light" panose="00000300000000000000" pitchFamily="2" charset="-127"/>
                </a:rPr>
                <a:t>천원</a:t>
              </a:r>
              <a:r>
                <a:rPr lang="en-US" altLang="ko-KR" sz="1200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Light" panose="00000300000000000000" pitchFamily="2" charset="-127"/>
                </a:rPr>
                <a:t>/m</a:t>
              </a:r>
              <a:r>
                <a:rPr lang="en-US" altLang="ko-KR" sz="1200" b="1" baseline="30000" dirty="0"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Light" panose="00000300000000000000" pitchFamily="2" charset="-127"/>
                </a:rPr>
                <a:t>2</a:t>
              </a:r>
              <a:r>
                <a:rPr lang="en-US" altLang="ko-KR" sz="1200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Light" panose="00000300000000000000" pitchFamily="2" charset="-127"/>
                </a:rPr>
                <a:t>)</a:t>
              </a:r>
            </a:p>
            <a:p>
              <a:endPara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endParaRPr>
            </a:p>
            <a:p>
              <a:r>
                <a:rPr lang="ko-KR" altLang="en-US" sz="1200" dirty="0" err="1"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Light" panose="00000300000000000000" pitchFamily="2" charset="-127"/>
                </a:rPr>
                <a:t>딥러닝을</a:t>
              </a:r>
              <a:r>
                <a:rPr lang="ko-KR" altLang="en-US" sz="1200" dirty="0"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Light" panose="00000300000000000000" pitchFamily="2" charset="-127"/>
                </a:rPr>
                <a:t> 통해</a:t>
              </a:r>
              <a:endPara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endParaRPr>
            </a:p>
            <a:p>
              <a:r>
                <a:rPr lang="ko-KR" altLang="en-US" sz="1200" dirty="0">
                  <a:solidFill>
                    <a:srgbClr val="A60014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Light" panose="00000300000000000000" pitchFamily="2" charset="-127"/>
                </a:rPr>
                <a:t>임대료를</a:t>
              </a:r>
              <a:endParaRPr lang="en-US" altLang="ko-KR" sz="1200" dirty="0">
                <a:solidFill>
                  <a:srgbClr val="A60014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endParaRPr>
            </a:p>
            <a:p>
              <a:r>
                <a:rPr lang="ko-KR" altLang="en-US" sz="1200" dirty="0">
                  <a:solidFill>
                    <a:srgbClr val="A60014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Light" panose="00000300000000000000" pitchFamily="2" charset="-127"/>
                </a:rPr>
                <a:t>상권 별로 예측</a:t>
              </a:r>
              <a:r>
                <a:rPr lang="ko-KR" altLang="en-US" sz="1200" dirty="0"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Light" panose="00000300000000000000" pitchFamily="2" charset="-127"/>
                </a:rPr>
                <a:t> 가능</a:t>
              </a:r>
              <a:endPara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endParaRPr>
            </a:p>
            <a:p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Light" panose="00000300000000000000" pitchFamily="2" charset="-127"/>
                </a:rPr>
                <a:t>(19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Light" panose="00000300000000000000" pitchFamily="2" charset="-127"/>
                </a:rPr>
                <a:t>년도 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Light" panose="00000300000000000000" pitchFamily="2" charset="-127"/>
                </a:rPr>
                <a:t>1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Light" panose="00000300000000000000" pitchFamily="2" charset="-127"/>
                </a:rPr>
                <a:t>분기 기준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Light" panose="00000300000000000000" pitchFamily="2" charset="-127"/>
                </a:rPr>
                <a:t>)</a:t>
              </a:r>
            </a:p>
          </p:txBody>
        </p:sp>
        <p:sp>
          <p:nvSpPr>
            <p:cNvPr id="77" name="화살표: 갈매기형 수장 76">
              <a:extLst>
                <a:ext uri="{FF2B5EF4-FFF2-40B4-BE49-F238E27FC236}">
                  <a16:creationId xmlns:a16="http://schemas.microsoft.com/office/drawing/2014/main" xmlns="" id="{4D0EAC5A-684B-484B-8BC8-1E4C295534B5}"/>
                </a:ext>
              </a:extLst>
            </p:cNvPr>
            <p:cNvSpPr/>
            <p:nvPr/>
          </p:nvSpPr>
          <p:spPr>
            <a:xfrm>
              <a:off x="2850868" y="2170687"/>
              <a:ext cx="574695" cy="806534"/>
            </a:xfrm>
            <a:prstGeom prst="chevron">
              <a:avLst>
                <a:gd name="adj" fmla="val 54630"/>
              </a:avLst>
            </a:prstGeom>
            <a:solidFill>
              <a:srgbClr val="7997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xmlns="" id="{746B2450-04F7-4126-9F65-93752A9397DB}"/>
                </a:ext>
              </a:extLst>
            </p:cNvPr>
            <p:cNvGrpSpPr/>
            <p:nvPr/>
          </p:nvGrpSpPr>
          <p:grpSpPr>
            <a:xfrm>
              <a:off x="3729239" y="1382765"/>
              <a:ext cx="2366761" cy="2360632"/>
              <a:chOff x="3904830" y="1007513"/>
              <a:chExt cx="2366761" cy="2360632"/>
            </a:xfrm>
          </p:grpSpPr>
          <p:sp>
            <p:nvSpPr>
              <p:cNvPr id="78" name="사각형: 둥근 모서리 77">
                <a:extLst>
                  <a:ext uri="{FF2B5EF4-FFF2-40B4-BE49-F238E27FC236}">
                    <a16:creationId xmlns:a16="http://schemas.microsoft.com/office/drawing/2014/main" xmlns="" id="{EFE45AC6-6CCB-42C8-B55B-0F60678F19B2}"/>
                  </a:ext>
                </a:extLst>
              </p:cNvPr>
              <p:cNvSpPr/>
              <p:nvPr/>
            </p:nvSpPr>
            <p:spPr>
              <a:xfrm>
                <a:off x="3904830" y="1007513"/>
                <a:ext cx="2366761" cy="2360632"/>
              </a:xfrm>
              <a:prstGeom prst="roundRect">
                <a:avLst>
                  <a:gd name="adj" fmla="val 14496"/>
                </a:avLst>
              </a:prstGeom>
              <a:solidFill>
                <a:schemeClr val="bg1"/>
              </a:solidFill>
              <a:ln w="25400">
                <a:solidFill>
                  <a:srgbClr val="7997B5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dirty="0">
                  <a:solidFill>
                    <a:srgbClr val="4E4E4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Bold" panose="00000800000000000000" pitchFamily="2" charset="-127"/>
                </a:endParaRPr>
              </a:p>
            </p:txBody>
          </p:sp>
          <p:grpSp>
            <p:nvGrpSpPr>
              <p:cNvPr id="18" name="그룹 17">
                <a:extLst>
                  <a:ext uri="{FF2B5EF4-FFF2-40B4-BE49-F238E27FC236}">
                    <a16:creationId xmlns:a16="http://schemas.microsoft.com/office/drawing/2014/main" xmlns="" id="{F990ADED-D4C9-411C-BC9B-51AE2DC361B8}"/>
                  </a:ext>
                </a:extLst>
              </p:cNvPr>
              <p:cNvGrpSpPr/>
              <p:nvPr/>
            </p:nvGrpSpPr>
            <p:grpSpPr>
              <a:xfrm>
                <a:off x="4047096" y="1262717"/>
                <a:ext cx="2051160" cy="1978898"/>
                <a:chOff x="4031278" y="1429498"/>
                <a:chExt cx="2051160" cy="1978898"/>
              </a:xfrm>
            </p:grpSpPr>
            <p:sp>
              <p:nvSpPr>
                <p:cNvPr id="81" name="직사각형 80">
                  <a:extLst>
                    <a:ext uri="{FF2B5EF4-FFF2-40B4-BE49-F238E27FC236}">
                      <a16:creationId xmlns:a16="http://schemas.microsoft.com/office/drawing/2014/main" xmlns="" id="{11070DEF-E785-471A-A517-5C434A92587E}"/>
                    </a:ext>
                  </a:extLst>
                </p:cNvPr>
                <p:cNvSpPr/>
                <p:nvPr/>
              </p:nvSpPr>
              <p:spPr>
                <a:xfrm>
                  <a:off x="4221787" y="1429498"/>
                  <a:ext cx="1860651" cy="64633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>
                  <a:spAutoFit/>
                </a:bodyPr>
                <a:lstStyle/>
                <a:p>
                  <a:pPr algn="r"/>
                  <a:r>
                    <a:rPr lang="ko-KR" altLang="en-US" sz="1200" b="1" dirty="0">
                      <a:solidFill>
                        <a:srgbClr val="4E4E4E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  <a:cs typeface="KoPubWorld돋움체 Bold" panose="00000800000000000000" pitchFamily="2" charset="-127"/>
                    </a:rPr>
                    <a:t>명동 예측 </a:t>
                  </a:r>
                  <a:endParaRPr lang="en-US" altLang="ko-KR" sz="1200" b="1" dirty="0">
                    <a:solidFill>
                      <a:srgbClr val="4E4E4E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KoPubWorld돋움체 Bold" panose="00000800000000000000" pitchFamily="2" charset="-127"/>
                  </a:endParaRPr>
                </a:p>
                <a:p>
                  <a:pPr algn="r"/>
                  <a:r>
                    <a:rPr lang="ko-KR" altLang="en-US" sz="1200" b="1" dirty="0">
                      <a:solidFill>
                        <a:srgbClr val="4E4E4E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  <a:cs typeface="KoPubWorld돋움체 Bold" panose="00000800000000000000" pitchFamily="2" charset="-127"/>
                    </a:rPr>
                    <a:t>평균 임대료</a:t>
                  </a:r>
                  <a:endParaRPr lang="en-US" altLang="ko-KR" sz="1200" b="1" dirty="0">
                    <a:solidFill>
                      <a:srgbClr val="4E4E4E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KoPubWorld돋움체 Bold" panose="00000800000000000000" pitchFamily="2" charset="-127"/>
                  </a:endParaRPr>
                </a:p>
                <a:p>
                  <a:pPr algn="r"/>
                  <a:r>
                    <a:rPr lang="en-US" altLang="ko-KR" sz="1200" b="1" dirty="0">
                      <a:solidFill>
                        <a:srgbClr val="4E4E4E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  <a:cs typeface="KoPubWorld돋움체 Bold" panose="00000800000000000000" pitchFamily="2" charset="-127"/>
                    </a:rPr>
                    <a:t>300.5</a:t>
                  </a:r>
                </a:p>
              </p:txBody>
            </p:sp>
            <p:grpSp>
              <p:nvGrpSpPr>
                <p:cNvPr id="11" name="그룹 10">
                  <a:extLst>
                    <a:ext uri="{FF2B5EF4-FFF2-40B4-BE49-F238E27FC236}">
                      <a16:creationId xmlns:a16="http://schemas.microsoft.com/office/drawing/2014/main" xmlns="" id="{FDA32907-2CF4-4DE8-A387-C44CB27E1A8F}"/>
                    </a:ext>
                  </a:extLst>
                </p:cNvPr>
                <p:cNvGrpSpPr/>
                <p:nvPr/>
              </p:nvGrpSpPr>
              <p:grpSpPr>
                <a:xfrm>
                  <a:off x="4076346" y="1526640"/>
                  <a:ext cx="994325" cy="622765"/>
                  <a:chOff x="1686065" y="4491160"/>
                  <a:chExt cx="994325" cy="622765"/>
                </a:xfrm>
              </p:grpSpPr>
              <p:sp>
                <p:nvSpPr>
                  <p:cNvPr id="64" name="사각형: 둥근 모서리 63">
                    <a:extLst>
                      <a:ext uri="{FF2B5EF4-FFF2-40B4-BE49-F238E27FC236}">
                        <a16:creationId xmlns:a16="http://schemas.microsoft.com/office/drawing/2014/main" xmlns="" id="{E21DF392-B266-4893-BB64-B9C4F97E768C}"/>
                      </a:ext>
                    </a:extLst>
                  </p:cNvPr>
                  <p:cNvSpPr/>
                  <p:nvPr/>
                </p:nvSpPr>
                <p:spPr>
                  <a:xfrm>
                    <a:off x="1686065" y="4491160"/>
                    <a:ext cx="994325" cy="622765"/>
                  </a:xfrm>
                  <a:prstGeom prst="roundRect">
                    <a:avLst>
                      <a:gd name="adj" fmla="val 30841"/>
                    </a:avLst>
                  </a:prstGeom>
                  <a:solidFill>
                    <a:srgbClr val="517699"/>
                  </a:solidFill>
                  <a:ln w="25400">
                    <a:solidFill>
                      <a:srgbClr val="7997B5"/>
                    </a:solidFill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altLang="ko-KR" dirty="0">
                      <a:solidFill>
                        <a:srgbClr val="4E4E4E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  <a:cs typeface="KoPubWorld돋움체 Bold" panose="00000800000000000000" pitchFamily="2" charset="-127"/>
                    </a:endParaRPr>
                  </a:p>
                </p:txBody>
              </p:sp>
              <p:sp>
                <p:nvSpPr>
                  <p:cNvPr id="4" name="TextBox 3">
                    <a:extLst>
                      <a:ext uri="{FF2B5EF4-FFF2-40B4-BE49-F238E27FC236}">
                        <a16:creationId xmlns:a16="http://schemas.microsoft.com/office/drawing/2014/main" xmlns="" id="{5C44943B-ECBF-4A42-9683-7433C93342EA}"/>
                      </a:ext>
                    </a:extLst>
                  </p:cNvPr>
                  <p:cNvSpPr txBox="1"/>
                  <p:nvPr/>
                </p:nvSpPr>
                <p:spPr>
                  <a:xfrm>
                    <a:off x="1731822" y="4537516"/>
                    <a:ext cx="902811" cy="52322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none" rtlCol="0" anchor="ctr">
                    <a:spAutoFit/>
                  </a:bodyPr>
                  <a:lstStyle/>
                  <a:p>
                    <a:pPr algn="ctr"/>
                    <a:r>
                      <a:rPr lang="ko-KR" altLang="en-US" sz="1400" dirty="0">
                        <a:solidFill>
                          <a:schemeClr val="bg1">
                            <a:lumMod val="9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KoPubWorld돋움체 Medium" panose="00000600000000000000" pitchFamily="2" charset="-127"/>
                      </a:rPr>
                      <a:t>명동거리</a:t>
                    </a:r>
                    <a:endParaRPr lang="en-US" altLang="ko-KR" sz="1400" dirty="0">
                      <a:solidFill>
                        <a:schemeClr val="bg1">
                          <a:lumMod val="95000"/>
                        </a:schemeClr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  <a:cs typeface="KoPubWorld돋움체 Medium" panose="00000600000000000000" pitchFamily="2" charset="-127"/>
                    </a:endParaRPr>
                  </a:p>
                  <a:p>
                    <a:pPr algn="ctr"/>
                    <a:r>
                      <a:rPr lang="en-US" altLang="ko-KR" sz="1400" dirty="0">
                        <a:solidFill>
                          <a:schemeClr val="bg1">
                            <a:lumMod val="9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KoPubWorld돋움체 Medium" panose="00000600000000000000" pitchFamily="2" charset="-127"/>
                      </a:rPr>
                      <a:t>419.15</a:t>
                    </a:r>
                    <a:endParaRPr lang="ko-KR" altLang="en-US" sz="1400" dirty="0">
                      <a:solidFill>
                        <a:schemeClr val="bg1">
                          <a:lumMod val="95000"/>
                        </a:schemeClr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  <a:cs typeface="KoPubWorld돋움체 Medium" panose="00000600000000000000" pitchFamily="2" charset="-127"/>
                    </a:endParaRPr>
                  </a:p>
                </p:txBody>
              </p:sp>
            </p:grpSp>
            <p:grpSp>
              <p:nvGrpSpPr>
                <p:cNvPr id="12" name="그룹 11">
                  <a:extLst>
                    <a:ext uri="{FF2B5EF4-FFF2-40B4-BE49-F238E27FC236}">
                      <a16:creationId xmlns:a16="http://schemas.microsoft.com/office/drawing/2014/main" xmlns="" id="{CF5BD10F-682F-4F4A-A292-52A7C9DFAA37}"/>
                    </a:ext>
                  </a:extLst>
                </p:cNvPr>
                <p:cNvGrpSpPr/>
                <p:nvPr/>
              </p:nvGrpSpPr>
              <p:grpSpPr>
                <a:xfrm>
                  <a:off x="5070671" y="2163573"/>
                  <a:ext cx="994325" cy="622765"/>
                  <a:chOff x="2680390" y="5133523"/>
                  <a:chExt cx="994325" cy="622765"/>
                </a:xfrm>
              </p:grpSpPr>
              <p:sp>
                <p:nvSpPr>
                  <p:cNvPr id="65" name="사각형: 둥근 모서리 64">
                    <a:extLst>
                      <a:ext uri="{FF2B5EF4-FFF2-40B4-BE49-F238E27FC236}">
                        <a16:creationId xmlns:a16="http://schemas.microsoft.com/office/drawing/2014/main" xmlns="" id="{EF972D16-8E09-494B-BF6A-30CC3E0E6111}"/>
                      </a:ext>
                    </a:extLst>
                  </p:cNvPr>
                  <p:cNvSpPr/>
                  <p:nvPr/>
                </p:nvSpPr>
                <p:spPr>
                  <a:xfrm>
                    <a:off x="2680390" y="5133523"/>
                    <a:ext cx="994325" cy="622765"/>
                  </a:xfrm>
                  <a:prstGeom prst="roundRect">
                    <a:avLst>
                      <a:gd name="adj" fmla="val 30841"/>
                    </a:avLst>
                  </a:prstGeom>
                  <a:solidFill>
                    <a:srgbClr val="D8E0E6"/>
                  </a:solidFill>
                  <a:ln w="25400">
                    <a:solidFill>
                      <a:srgbClr val="7997B5"/>
                    </a:solidFill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altLang="ko-KR" dirty="0">
                      <a:solidFill>
                        <a:srgbClr val="4E4E4E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  <a:cs typeface="KoPubWorld돋움체 Bold" panose="00000800000000000000" pitchFamily="2" charset="-127"/>
                    </a:endParaRPr>
                  </a:p>
                </p:txBody>
              </p:sp>
              <p:sp>
                <p:nvSpPr>
                  <p:cNvPr id="71" name="TextBox 70">
                    <a:extLst>
                      <a:ext uri="{FF2B5EF4-FFF2-40B4-BE49-F238E27FC236}">
                        <a16:creationId xmlns:a16="http://schemas.microsoft.com/office/drawing/2014/main" xmlns="" id="{4DDB581E-67EF-4A63-9D08-2E66BC48CAF9}"/>
                      </a:ext>
                    </a:extLst>
                  </p:cNvPr>
                  <p:cNvSpPr txBox="1"/>
                  <p:nvPr/>
                </p:nvSpPr>
                <p:spPr>
                  <a:xfrm>
                    <a:off x="2726147" y="5179879"/>
                    <a:ext cx="902811" cy="52322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none" rtlCol="0" anchor="ctr">
                    <a:spAutoFit/>
                  </a:bodyPr>
                  <a:lstStyle/>
                  <a:p>
                    <a:pPr algn="ctr"/>
                    <a:r>
                      <a: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KoPubWorld돋움체 Medium" panose="00000600000000000000" pitchFamily="2" charset="-127"/>
                      </a:rPr>
                      <a:t>서울시청</a:t>
                    </a:r>
                    <a:endParaRPr lang="en-US" altLang="ko-KR" sz="1400" dirty="0">
                      <a:latin typeface="맑은 고딕" panose="020B0503020000020004" pitchFamily="50" charset="-127"/>
                      <a:ea typeface="맑은 고딕" panose="020B0503020000020004" pitchFamily="50" charset="-127"/>
                      <a:cs typeface="KoPubWorld돋움체 Medium" panose="00000600000000000000" pitchFamily="2" charset="-127"/>
                    </a:endParaRPr>
                  </a:p>
                  <a:p>
                    <a:pPr algn="ctr"/>
                    <a:r>
                      <a:rPr lang="en-US" altLang="ko-KR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KoPubWorld돋움체 Medium" panose="00000600000000000000" pitchFamily="2" charset="-127"/>
                      </a:rPr>
                      <a:t>266.03</a:t>
                    </a:r>
                    <a:endParaRPr lang="ko-KR" altLang="en-US" sz="1400" dirty="0">
                      <a:latin typeface="맑은 고딕" panose="020B0503020000020004" pitchFamily="50" charset="-127"/>
                      <a:ea typeface="맑은 고딕" panose="020B0503020000020004" pitchFamily="50" charset="-127"/>
                      <a:cs typeface="KoPubWorld돋움체 Medium" panose="00000600000000000000" pitchFamily="2" charset="-127"/>
                    </a:endParaRPr>
                  </a:p>
                </p:txBody>
              </p:sp>
            </p:grpSp>
            <p:grpSp>
              <p:nvGrpSpPr>
                <p:cNvPr id="14" name="그룹 13">
                  <a:extLst>
                    <a:ext uri="{FF2B5EF4-FFF2-40B4-BE49-F238E27FC236}">
                      <a16:creationId xmlns:a16="http://schemas.microsoft.com/office/drawing/2014/main" xmlns="" id="{EF217413-FC9A-4E00-81DD-602868D8C3E1}"/>
                    </a:ext>
                  </a:extLst>
                </p:cNvPr>
                <p:cNvGrpSpPr/>
                <p:nvPr/>
              </p:nvGrpSpPr>
              <p:grpSpPr>
                <a:xfrm>
                  <a:off x="4031278" y="2785631"/>
                  <a:ext cx="1101584" cy="622765"/>
                  <a:chOff x="1637195" y="5770285"/>
                  <a:chExt cx="1101584" cy="622765"/>
                </a:xfrm>
              </p:grpSpPr>
              <p:sp>
                <p:nvSpPr>
                  <p:cNvPr id="70" name="사각형: 둥근 모서리 69">
                    <a:extLst>
                      <a:ext uri="{FF2B5EF4-FFF2-40B4-BE49-F238E27FC236}">
                        <a16:creationId xmlns:a16="http://schemas.microsoft.com/office/drawing/2014/main" xmlns="" id="{9B479155-7543-414C-84C1-39D94B05925E}"/>
                      </a:ext>
                    </a:extLst>
                  </p:cNvPr>
                  <p:cNvSpPr/>
                  <p:nvPr/>
                </p:nvSpPr>
                <p:spPr>
                  <a:xfrm>
                    <a:off x="1690823" y="5770285"/>
                    <a:ext cx="994325" cy="622765"/>
                  </a:xfrm>
                  <a:prstGeom prst="roundRect">
                    <a:avLst>
                      <a:gd name="adj" fmla="val 30841"/>
                    </a:avLst>
                  </a:prstGeom>
                  <a:solidFill>
                    <a:srgbClr val="D8E0E6"/>
                  </a:solidFill>
                  <a:ln w="25400">
                    <a:solidFill>
                      <a:srgbClr val="7997B5"/>
                    </a:solidFill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altLang="ko-KR" dirty="0">
                      <a:solidFill>
                        <a:srgbClr val="4E4E4E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  <a:cs typeface="KoPubWorld돋움체 Bold" panose="00000800000000000000" pitchFamily="2" charset="-127"/>
                    </a:endParaRPr>
                  </a:p>
                </p:txBody>
              </p:sp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xmlns="" id="{93B7E381-5B1D-49B2-A784-27A1A5E05EB1}"/>
                      </a:ext>
                    </a:extLst>
                  </p:cNvPr>
                  <p:cNvSpPr txBox="1"/>
                  <p:nvPr/>
                </p:nvSpPr>
                <p:spPr>
                  <a:xfrm>
                    <a:off x="1637195" y="5820057"/>
                    <a:ext cx="1101584" cy="52322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none" rtlCol="0" anchor="ctr">
                    <a:spAutoFit/>
                  </a:bodyPr>
                  <a:lstStyle/>
                  <a:p>
                    <a:pPr algn="ctr"/>
                    <a:r>
                      <a: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KoPubWorld돋움체 Medium" panose="00000600000000000000" pitchFamily="2" charset="-127"/>
                      </a:rPr>
                      <a:t>퇴계로</a:t>
                    </a:r>
                    <a:r>
                      <a:rPr lang="en-US" altLang="ko-KR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KoPubWorld돋움체 Medium" panose="00000600000000000000" pitchFamily="2" charset="-127"/>
                      </a:rPr>
                      <a:t>18</a:t>
                    </a:r>
                    <a:r>
                      <a: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KoPubWorld돋움체 Medium" panose="00000600000000000000" pitchFamily="2" charset="-127"/>
                      </a:rPr>
                      <a:t>길</a:t>
                    </a:r>
                    <a:endParaRPr lang="en-US" altLang="ko-KR" sz="1400" dirty="0">
                      <a:latin typeface="맑은 고딕" panose="020B0503020000020004" pitchFamily="50" charset="-127"/>
                      <a:ea typeface="맑은 고딕" panose="020B0503020000020004" pitchFamily="50" charset="-127"/>
                      <a:cs typeface="KoPubWorld돋움체 Medium" panose="00000600000000000000" pitchFamily="2" charset="-127"/>
                    </a:endParaRPr>
                  </a:p>
                  <a:p>
                    <a:pPr algn="ctr"/>
                    <a:r>
                      <a:rPr lang="en-US" altLang="ko-KR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KoPubWorld돋움체 Medium" panose="00000600000000000000" pitchFamily="2" charset="-127"/>
                      </a:rPr>
                      <a:t>258.55</a:t>
                    </a:r>
                    <a:endParaRPr lang="ko-KR" altLang="en-US" sz="1400" dirty="0">
                      <a:latin typeface="맑은 고딕" panose="020B0503020000020004" pitchFamily="50" charset="-127"/>
                      <a:ea typeface="맑은 고딕" panose="020B0503020000020004" pitchFamily="50" charset="-127"/>
                      <a:cs typeface="KoPubWorld돋움체 Medium" panose="00000600000000000000" pitchFamily="2" charset="-127"/>
                    </a:endParaRPr>
                  </a:p>
                </p:txBody>
              </p:sp>
            </p:grpSp>
            <p:grpSp>
              <p:nvGrpSpPr>
                <p:cNvPr id="15" name="그룹 14">
                  <a:extLst>
                    <a:ext uri="{FF2B5EF4-FFF2-40B4-BE49-F238E27FC236}">
                      <a16:creationId xmlns:a16="http://schemas.microsoft.com/office/drawing/2014/main" xmlns="" id="{322E773F-3F64-452E-A720-8B28DC48C376}"/>
                    </a:ext>
                  </a:extLst>
                </p:cNvPr>
                <p:cNvGrpSpPr/>
                <p:nvPr/>
              </p:nvGrpSpPr>
              <p:grpSpPr>
                <a:xfrm>
                  <a:off x="5070670" y="2768750"/>
                  <a:ext cx="994325" cy="622765"/>
                  <a:chOff x="2672755" y="5756288"/>
                  <a:chExt cx="994325" cy="622765"/>
                </a:xfrm>
              </p:grpSpPr>
              <p:sp>
                <p:nvSpPr>
                  <p:cNvPr id="67" name="사각형: 둥근 모서리 66">
                    <a:extLst>
                      <a:ext uri="{FF2B5EF4-FFF2-40B4-BE49-F238E27FC236}">
                        <a16:creationId xmlns:a16="http://schemas.microsoft.com/office/drawing/2014/main" xmlns="" id="{930664AC-7303-435E-8560-137498A3DC59}"/>
                      </a:ext>
                    </a:extLst>
                  </p:cNvPr>
                  <p:cNvSpPr/>
                  <p:nvPr/>
                </p:nvSpPr>
                <p:spPr>
                  <a:xfrm>
                    <a:off x="2672755" y="5756288"/>
                    <a:ext cx="994325" cy="622765"/>
                  </a:xfrm>
                  <a:prstGeom prst="roundRect">
                    <a:avLst>
                      <a:gd name="adj" fmla="val 30841"/>
                    </a:avLst>
                  </a:prstGeom>
                  <a:solidFill>
                    <a:srgbClr val="7997B5"/>
                  </a:solidFill>
                  <a:ln w="25400">
                    <a:solidFill>
                      <a:srgbClr val="7997B5"/>
                    </a:solidFill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altLang="ko-KR" dirty="0">
                      <a:solidFill>
                        <a:srgbClr val="4E4E4E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  <a:cs typeface="KoPubWorld돋움체 Bold" panose="00000800000000000000" pitchFamily="2" charset="-127"/>
                    </a:endParaRPr>
                  </a:p>
                </p:txBody>
              </p:sp>
              <p:sp>
                <p:nvSpPr>
                  <p:cNvPr id="75" name="TextBox 74">
                    <a:extLst>
                      <a:ext uri="{FF2B5EF4-FFF2-40B4-BE49-F238E27FC236}">
                        <a16:creationId xmlns:a16="http://schemas.microsoft.com/office/drawing/2014/main" xmlns="" id="{37A46BA6-63A3-468E-9CD0-6684EC9789D4}"/>
                      </a:ext>
                    </a:extLst>
                  </p:cNvPr>
                  <p:cNvSpPr txBox="1"/>
                  <p:nvPr/>
                </p:nvSpPr>
                <p:spPr>
                  <a:xfrm>
                    <a:off x="2800264" y="5802644"/>
                    <a:ext cx="739305" cy="52322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none" rtlCol="0" anchor="ctr">
                    <a:spAutoFit/>
                  </a:bodyPr>
                  <a:lstStyle/>
                  <a:p>
                    <a:pPr algn="ctr"/>
                    <a:r>
                      <a:rPr lang="ko-KR" altLang="en-US" sz="1400" dirty="0" err="1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KoPubWorld돋움체 Medium" panose="00000600000000000000" pitchFamily="2" charset="-127"/>
                      </a:rPr>
                      <a:t>명동길</a:t>
                    </a:r>
                    <a:endParaRPr lang="en-US" altLang="ko-KR" sz="1400" dirty="0">
                      <a:latin typeface="맑은 고딕" panose="020B0503020000020004" pitchFamily="50" charset="-127"/>
                      <a:ea typeface="맑은 고딕" panose="020B0503020000020004" pitchFamily="50" charset="-127"/>
                      <a:cs typeface="KoPubWorld돋움체 Medium" panose="00000600000000000000" pitchFamily="2" charset="-127"/>
                    </a:endParaRPr>
                  </a:p>
                  <a:p>
                    <a:pPr algn="ctr"/>
                    <a:r>
                      <a:rPr lang="en-US" altLang="ko-KR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KoPubWorld돋움체 Medium" panose="00000600000000000000" pitchFamily="2" charset="-127"/>
                      </a:rPr>
                      <a:t>328.31</a:t>
                    </a:r>
                    <a:endParaRPr lang="ko-KR" altLang="en-US" sz="1400" dirty="0">
                      <a:latin typeface="맑은 고딕" panose="020B0503020000020004" pitchFamily="50" charset="-127"/>
                      <a:ea typeface="맑은 고딕" panose="020B0503020000020004" pitchFamily="50" charset="-127"/>
                      <a:cs typeface="KoPubWorld돋움체 Medium" panose="00000600000000000000" pitchFamily="2" charset="-127"/>
                    </a:endParaRPr>
                  </a:p>
                </p:txBody>
              </p:sp>
            </p:grpSp>
            <p:grpSp>
              <p:nvGrpSpPr>
                <p:cNvPr id="13" name="그룹 12">
                  <a:extLst>
                    <a:ext uri="{FF2B5EF4-FFF2-40B4-BE49-F238E27FC236}">
                      <a16:creationId xmlns:a16="http://schemas.microsoft.com/office/drawing/2014/main" xmlns="" id="{25B5C1E9-9331-46FB-A487-A2A76AF32204}"/>
                    </a:ext>
                  </a:extLst>
                </p:cNvPr>
                <p:cNvGrpSpPr/>
                <p:nvPr/>
              </p:nvGrpSpPr>
              <p:grpSpPr>
                <a:xfrm>
                  <a:off x="4076347" y="2146692"/>
                  <a:ext cx="994325" cy="622765"/>
                  <a:chOff x="1677590" y="5134390"/>
                  <a:chExt cx="994325" cy="622765"/>
                </a:xfrm>
              </p:grpSpPr>
              <p:sp>
                <p:nvSpPr>
                  <p:cNvPr id="68" name="사각형: 둥근 모서리 67">
                    <a:extLst>
                      <a:ext uri="{FF2B5EF4-FFF2-40B4-BE49-F238E27FC236}">
                        <a16:creationId xmlns:a16="http://schemas.microsoft.com/office/drawing/2014/main" xmlns="" id="{48C83978-BB0B-45BD-88F6-A012DB95A5F6}"/>
                      </a:ext>
                    </a:extLst>
                  </p:cNvPr>
                  <p:cNvSpPr/>
                  <p:nvPr/>
                </p:nvSpPr>
                <p:spPr>
                  <a:xfrm>
                    <a:off x="1677590" y="5134390"/>
                    <a:ext cx="994325" cy="622765"/>
                  </a:xfrm>
                  <a:prstGeom prst="roundRect">
                    <a:avLst>
                      <a:gd name="adj" fmla="val 30841"/>
                    </a:avLst>
                  </a:prstGeom>
                  <a:solidFill>
                    <a:srgbClr val="F0F0F0"/>
                  </a:solidFill>
                  <a:ln w="25400">
                    <a:solidFill>
                      <a:srgbClr val="7997B5"/>
                    </a:solidFill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altLang="ko-KR" dirty="0">
                      <a:solidFill>
                        <a:srgbClr val="4E4E4E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  <a:cs typeface="KoPubWorld돋움체 Bold" panose="00000800000000000000" pitchFamily="2" charset="-127"/>
                    </a:endParaRPr>
                  </a:p>
                </p:txBody>
              </p:sp>
              <p:sp>
                <p:nvSpPr>
                  <p:cNvPr id="76" name="TextBox 75">
                    <a:extLst>
                      <a:ext uri="{FF2B5EF4-FFF2-40B4-BE49-F238E27FC236}">
                        <a16:creationId xmlns:a16="http://schemas.microsoft.com/office/drawing/2014/main" xmlns="" id="{C5EFD0C7-CF76-4C05-9FAF-56600D901844}"/>
                      </a:ext>
                    </a:extLst>
                  </p:cNvPr>
                  <p:cNvSpPr txBox="1"/>
                  <p:nvPr/>
                </p:nvSpPr>
                <p:spPr>
                  <a:xfrm>
                    <a:off x="1805939" y="5180746"/>
                    <a:ext cx="739305" cy="52322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none" rtlCol="0" anchor="ctr">
                    <a:spAutoFit/>
                  </a:bodyPr>
                  <a:lstStyle/>
                  <a:p>
                    <a:pPr algn="ctr"/>
                    <a:r>
                      <a:rPr lang="ko-KR" altLang="en-US" sz="1400" dirty="0" err="1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KoPubWorld돋움체 Medium" panose="00000600000000000000" pitchFamily="2" charset="-127"/>
                      </a:rPr>
                      <a:t>명동역</a:t>
                    </a:r>
                    <a:endParaRPr lang="en-US" altLang="ko-KR" sz="1400" dirty="0">
                      <a:latin typeface="맑은 고딕" panose="020B0503020000020004" pitchFamily="50" charset="-127"/>
                      <a:ea typeface="맑은 고딕" panose="020B0503020000020004" pitchFamily="50" charset="-127"/>
                      <a:cs typeface="KoPubWorld돋움체 Medium" panose="00000600000000000000" pitchFamily="2" charset="-127"/>
                    </a:endParaRPr>
                  </a:p>
                  <a:p>
                    <a:pPr algn="ctr"/>
                    <a:r>
                      <a:rPr lang="en-US" altLang="ko-KR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KoPubWorld돋움체 Medium" panose="00000600000000000000" pitchFamily="2" charset="-127"/>
                      </a:rPr>
                      <a:t>230.83</a:t>
                    </a:r>
                    <a:endParaRPr lang="ko-KR" altLang="en-US" sz="1400" dirty="0">
                      <a:latin typeface="맑은 고딕" panose="020B0503020000020004" pitchFamily="50" charset="-127"/>
                      <a:ea typeface="맑은 고딕" panose="020B0503020000020004" pitchFamily="50" charset="-127"/>
                      <a:cs typeface="KoPubWorld돋움체 Medium" panose="00000600000000000000" pitchFamily="2" charset="-127"/>
                    </a:endParaRPr>
                  </a:p>
                </p:txBody>
              </p:sp>
            </p:grpSp>
          </p:grpSp>
        </p:grp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xmlns="" id="{FDC53EFE-86FB-4E96-9D9C-007602B03FB4}"/>
                </a:ext>
              </a:extLst>
            </p:cNvPr>
            <p:cNvSpPr/>
            <p:nvPr/>
          </p:nvSpPr>
          <p:spPr>
            <a:xfrm>
              <a:off x="6100800" y="4778086"/>
              <a:ext cx="2650925" cy="1960701"/>
            </a:xfrm>
            <a:prstGeom prst="rect">
              <a:avLst/>
            </a:prstGeom>
          </p:spPr>
          <p:txBody>
            <a:bodyPr wrap="square" anchor="b">
              <a:noAutofit/>
            </a:bodyPr>
            <a:lstStyle/>
            <a:p>
              <a:endPara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endParaRPr>
            </a:p>
            <a:p>
              <a:r>
                <a:rPr lang="ko-KR" altLang="en-US" sz="1200" dirty="0" err="1"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Light" panose="00000300000000000000" pitchFamily="2" charset="-127"/>
                </a:rPr>
                <a:t>딥러닝으로</a:t>
              </a:r>
              <a:r>
                <a:rPr lang="ko-KR" altLang="en-US" sz="1200" dirty="0"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Light" panose="00000300000000000000" pitchFamily="2" charset="-127"/>
                </a:rPr>
                <a:t> 예측한</a:t>
              </a:r>
              <a:endPara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endParaRPr>
            </a:p>
            <a:p>
              <a:r>
                <a:rPr lang="ko-KR" altLang="en-US" sz="1200" dirty="0"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Light" panose="00000300000000000000" pitchFamily="2" charset="-127"/>
                </a:rPr>
                <a:t>압구정 지역의 평균 </a:t>
              </a:r>
              <a:r>
                <a:rPr lang="ko-KR" altLang="en-US" sz="1200" dirty="0" err="1"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Light" panose="00000300000000000000" pitchFamily="2" charset="-127"/>
                </a:rPr>
                <a:t>공실률은</a:t>
              </a:r>
              <a:r>
                <a:rPr lang="ko-KR" altLang="en-US" sz="1200" dirty="0"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Light" panose="00000300000000000000" pitchFamily="2" charset="-127"/>
                </a:rPr>
                <a:t> </a:t>
              </a:r>
              <a:r>
                <a:rPr lang="en-US" altLang="ko-KR" sz="1200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Light" panose="00000300000000000000" pitchFamily="2" charset="-127"/>
                </a:rPr>
                <a:t>10.98%</a:t>
              </a:r>
            </a:p>
            <a:p>
              <a:endPara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endParaRPr>
            </a:p>
            <a:p>
              <a:r>
                <a:rPr lang="ko-KR" altLang="en-US" sz="1200" dirty="0" err="1"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Light" panose="00000300000000000000" pitchFamily="2" charset="-127"/>
                </a:rPr>
                <a:t>딥러닝을</a:t>
              </a:r>
              <a:r>
                <a:rPr lang="ko-KR" altLang="en-US" sz="1200" dirty="0"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Light" panose="00000300000000000000" pitchFamily="2" charset="-127"/>
                </a:rPr>
                <a:t> 통해</a:t>
              </a:r>
              <a:endPara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endParaRPr>
            </a:p>
            <a:p>
              <a:r>
                <a:rPr lang="ko-KR" altLang="en-US" sz="1200" dirty="0" err="1">
                  <a:solidFill>
                    <a:srgbClr val="A60014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Light" panose="00000300000000000000" pitchFamily="2" charset="-127"/>
                </a:rPr>
                <a:t>공실률을</a:t>
              </a:r>
              <a:endParaRPr lang="en-US" altLang="ko-KR" sz="1200" dirty="0">
                <a:solidFill>
                  <a:srgbClr val="A60014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endParaRPr>
            </a:p>
            <a:p>
              <a:r>
                <a:rPr lang="ko-KR" altLang="en-US" sz="1200" dirty="0">
                  <a:solidFill>
                    <a:srgbClr val="A60014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Light" panose="00000300000000000000" pitchFamily="2" charset="-127"/>
                </a:rPr>
                <a:t>상권 별로 예측</a:t>
              </a:r>
              <a:r>
                <a:rPr lang="ko-KR" altLang="en-US" sz="1200" dirty="0"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Light" panose="00000300000000000000" pitchFamily="2" charset="-127"/>
                </a:rPr>
                <a:t> 가능</a:t>
              </a:r>
              <a:endPara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endParaRPr>
            </a:p>
            <a:p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Light" panose="00000300000000000000" pitchFamily="2" charset="-127"/>
                </a:rPr>
                <a:t>(19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Light" panose="00000300000000000000" pitchFamily="2" charset="-127"/>
                </a:rPr>
                <a:t>년도 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Light" panose="00000300000000000000" pitchFamily="2" charset="-127"/>
                </a:rPr>
                <a:t>1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Light" panose="00000300000000000000" pitchFamily="2" charset="-127"/>
                </a:rPr>
                <a:t>분기 기준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Light" panose="00000300000000000000" pitchFamily="2" charset="-127"/>
                </a:rPr>
                <a:t>)</a:t>
              </a:r>
            </a:p>
          </p:txBody>
        </p:sp>
        <p:sp>
          <p:nvSpPr>
            <p:cNvPr id="85" name="화살표: 갈매기형 수장 84">
              <a:extLst>
                <a:ext uri="{FF2B5EF4-FFF2-40B4-BE49-F238E27FC236}">
                  <a16:creationId xmlns:a16="http://schemas.microsoft.com/office/drawing/2014/main" xmlns="" id="{00D22F6B-E586-41F1-B127-C2795B32A0AC}"/>
                </a:ext>
              </a:extLst>
            </p:cNvPr>
            <p:cNvSpPr/>
            <p:nvPr/>
          </p:nvSpPr>
          <p:spPr>
            <a:xfrm>
              <a:off x="2850868" y="4856507"/>
              <a:ext cx="574695" cy="806534"/>
            </a:xfrm>
            <a:prstGeom prst="chevron">
              <a:avLst>
                <a:gd name="adj" fmla="val 54630"/>
              </a:avLst>
            </a:prstGeom>
            <a:solidFill>
              <a:srgbClr val="D2A599"/>
            </a:solidFill>
            <a:ln>
              <a:solidFill>
                <a:srgbClr val="D2A5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xmlns="" id="{029C8BCD-0CCB-430A-8857-2877101B3278}"/>
                </a:ext>
              </a:extLst>
            </p:cNvPr>
            <p:cNvGrpSpPr/>
            <p:nvPr/>
          </p:nvGrpSpPr>
          <p:grpSpPr>
            <a:xfrm>
              <a:off x="3729239" y="3877840"/>
              <a:ext cx="2366761" cy="2860947"/>
              <a:chOff x="3904830" y="3720857"/>
              <a:chExt cx="2366761" cy="2860947"/>
            </a:xfrm>
          </p:grpSpPr>
          <p:sp>
            <p:nvSpPr>
              <p:cNvPr id="86" name="사각형: 둥근 모서리 85">
                <a:extLst>
                  <a:ext uri="{FF2B5EF4-FFF2-40B4-BE49-F238E27FC236}">
                    <a16:creationId xmlns:a16="http://schemas.microsoft.com/office/drawing/2014/main" xmlns="" id="{81C94FB7-577A-47B6-B9EE-8DFCE731EEFB}"/>
                  </a:ext>
                </a:extLst>
              </p:cNvPr>
              <p:cNvSpPr/>
              <p:nvPr/>
            </p:nvSpPr>
            <p:spPr>
              <a:xfrm>
                <a:off x="3904830" y="3720857"/>
                <a:ext cx="2366761" cy="2860947"/>
              </a:xfrm>
              <a:prstGeom prst="roundRect">
                <a:avLst>
                  <a:gd name="adj" fmla="val 14496"/>
                </a:avLst>
              </a:prstGeom>
              <a:solidFill>
                <a:schemeClr val="bg1"/>
              </a:solidFill>
              <a:ln w="25400">
                <a:solidFill>
                  <a:srgbClr val="D2A599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sz="1600" dirty="0">
                  <a:solidFill>
                    <a:srgbClr val="4E4E4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Bold" panose="00000800000000000000" pitchFamily="2" charset="-127"/>
                </a:endParaRPr>
              </a:p>
            </p:txBody>
          </p:sp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xmlns="" id="{14A4CAF0-1015-4685-8F2A-8008715AA3D7}"/>
                  </a:ext>
                </a:extLst>
              </p:cNvPr>
              <p:cNvSpPr/>
              <p:nvPr/>
            </p:nvSpPr>
            <p:spPr>
              <a:xfrm>
                <a:off x="4237605" y="3846799"/>
                <a:ext cx="1860651" cy="64633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r"/>
                <a:r>
                  <a:rPr lang="ko-KR" altLang="en-US" sz="1200" b="1" dirty="0">
                    <a:solidFill>
                      <a:srgbClr val="4E4E4E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KoPubWorld돋움체 Bold" panose="00000800000000000000" pitchFamily="2" charset="-127"/>
                  </a:rPr>
                  <a:t>압구정 예측 </a:t>
                </a:r>
                <a:endParaRPr lang="en-US" altLang="ko-KR" sz="1200" b="1" dirty="0">
                  <a:solidFill>
                    <a:srgbClr val="4E4E4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Bold" panose="00000800000000000000" pitchFamily="2" charset="-127"/>
                </a:endParaRPr>
              </a:p>
              <a:p>
                <a:pPr algn="r"/>
                <a:r>
                  <a:rPr lang="ko-KR" altLang="en-US" sz="1200" b="1" dirty="0">
                    <a:solidFill>
                      <a:srgbClr val="4E4E4E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KoPubWorld돋움체 Bold" panose="00000800000000000000" pitchFamily="2" charset="-127"/>
                  </a:rPr>
                  <a:t>평균 </a:t>
                </a:r>
                <a:r>
                  <a:rPr lang="ko-KR" altLang="en-US" sz="1200" b="1" dirty="0" err="1">
                    <a:solidFill>
                      <a:srgbClr val="4E4E4E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KoPubWorld돋움체 Bold" panose="00000800000000000000" pitchFamily="2" charset="-127"/>
                  </a:rPr>
                  <a:t>공실률</a:t>
                </a:r>
                <a:endParaRPr lang="en-US" altLang="ko-KR" sz="1200" b="1" dirty="0">
                  <a:solidFill>
                    <a:srgbClr val="4E4E4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Bold" panose="00000800000000000000" pitchFamily="2" charset="-127"/>
                </a:endParaRPr>
              </a:p>
              <a:p>
                <a:pPr algn="r"/>
                <a:r>
                  <a:rPr lang="en-US" altLang="ko-KR" sz="1200" b="1" dirty="0">
                    <a:solidFill>
                      <a:srgbClr val="4E4E4E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KoPubWorld돋움체 Bold" panose="00000800000000000000" pitchFamily="2" charset="-127"/>
                  </a:rPr>
                  <a:t>10.98</a:t>
                </a:r>
              </a:p>
            </p:txBody>
          </p: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xmlns="" id="{5015518B-DCA6-4962-88E8-12C85A188D47}"/>
                  </a:ext>
                </a:extLst>
              </p:cNvPr>
              <p:cNvGrpSpPr/>
              <p:nvPr/>
            </p:nvGrpSpPr>
            <p:grpSpPr>
              <a:xfrm>
                <a:off x="4092164" y="3929723"/>
                <a:ext cx="994325" cy="646331"/>
                <a:chOff x="1686065" y="4476942"/>
                <a:chExt cx="994325" cy="646331"/>
              </a:xfrm>
            </p:grpSpPr>
            <p:sp>
              <p:nvSpPr>
                <p:cNvPr id="102" name="사각형: 둥근 모서리 101">
                  <a:extLst>
                    <a:ext uri="{FF2B5EF4-FFF2-40B4-BE49-F238E27FC236}">
                      <a16:creationId xmlns:a16="http://schemas.microsoft.com/office/drawing/2014/main" xmlns="" id="{FDEBA418-18E3-471C-81E5-0864348D6D0C}"/>
                    </a:ext>
                  </a:extLst>
                </p:cNvPr>
                <p:cNvSpPr/>
                <p:nvPr/>
              </p:nvSpPr>
              <p:spPr>
                <a:xfrm>
                  <a:off x="1686065" y="4492142"/>
                  <a:ext cx="994325" cy="622765"/>
                </a:xfrm>
                <a:prstGeom prst="roundRect">
                  <a:avLst>
                    <a:gd name="adj" fmla="val 30841"/>
                  </a:avLst>
                </a:prstGeom>
                <a:solidFill>
                  <a:srgbClr val="E9DCD8"/>
                </a:solidFill>
                <a:ln w="25400">
                  <a:solidFill>
                    <a:srgbClr val="D2A599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altLang="ko-KR" sz="1600" dirty="0">
                    <a:solidFill>
                      <a:srgbClr val="4E4E4E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KoPubWorld돋움체 Bold" panose="00000800000000000000" pitchFamily="2" charset="-127"/>
                  </a:endParaRPr>
                </a:p>
              </p:txBody>
            </p:sp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xmlns="" id="{EC579836-D60A-4A47-B61B-DDD4482B85AE}"/>
                    </a:ext>
                  </a:extLst>
                </p:cNvPr>
                <p:cNvSpPr txBox="1"/>
                <p:nvPr/>
              </p:nvSpPr>
              <p:spPr>
                <a:xfrm>
                  <a:off x="1783119" y="4476942"/>
                  <a:ext cx="800219" cy="64633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 anchor="ctr">
                  <a:spAutoFit/>
                </a:bodyPr>
                <a:lstStyle/>
                <a:p>
                  <a:pPr algn="ctr"/>
                  <a:r>
                    <a:rPr lang="ko-KR" altLang="en-US" sz="1200" dirty="0">
                      <a:latin typeface="맑은 고딕" panose="020B0503020000020004" pitchFamily="50" charset="-127"/>
                      <a:ea typeface="맑은 고딕" panose="020B0503020000020004" pitchFamily="50" charset="-127"/>
                      <a:cs typeface="KoPubWorld돋움체 Medium" panose="00000600000000000000" pitchFamily="2" charset="-127"/>
                    </a:rPr>
                    <a:t>도산공원</a:t>
                  </a:r>
                  <a:endParaRPr lang="en-US" altLang="ko-KR" sz="12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KoPubWorld돋움체 Medium" panose="00000600000000000000" pitchFamily="2" charset="-127"/>
                  </a:endParaRPr>
                </a:p>
                <a:p>
                  <a:pPr algn="ctr"/>
                  <a:r>
                    <a:rPr lang="ko-KR" altLang="en-US" sz="1200" dirty="0">
                      <a:latin typeface="맑은 고딕" panose="020B0503020000020004" pitchFamily="50" charset="-127"/>
                      <a:ea typeface="맑은 고딕" panose="020B0503020000020004" pitchFamily="50" charset="-127"/>
                      <a:cs typeface="KoPubWorld돋움체 Medium" panose="00000600000000000000" pitchFamily="2" charset="-127"/>
                    </a:rPr>
                    <a:t>사거리</a:t>
                  </a:r>
                  <a:endParaRPr lang="en-US" altLang="ko-KR" sz="12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KoPubWorld돋움체 Medium" panose="00000600000000000000" pitchFamily="2" charset="-127"/>
                  </a:endParaRPr>
                </a:p>
                <a:p>
                  <a:pPr algn="ctr"/>
                  <a:r>
                    <a:rPr lang="en-US" altLang="ko-KR" sz="1200" dirty="0">
                      <a:latin typeface="맑은 고딕" panose="020B0503020000020004" pitchFamily="50" charset="-127"/>
                      <a:ea typeface="맑은 고딕" panose="020B0503020000020004" pitchFamily="50" charset="-127"/>
                      <a:cs typeface="KoPubWorld돋움체 Medium" panose="00000600000000000000" pitchFamily="2" charset="-127"/>
                    </a:rPr>
                    <a:t>8.36</a:t>
                  </a:r>
                  <a:endParaRPr lang="ko-KR" altLang="en-US" sz="12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KoPubWorld돋움체 Medium" panose="00000600000000000000" pitchFamily="2" charset="-127"/>
                  </a:endParaRPr>
                </a:p>
              </p:txBody>
            </p:sp>
          </p:grpSp>
          <p:grpSp>
            <p:nvGrpSpPr>
              <p:cNvPr id="90" name="그룹 89">
                <a:extLst>
                  <a:ext uri="{FF2B5EF4-FFF2-40B4-BE49-F238E27FC236}">
                    <a16:creationId xmlns:a16="http://schemas.microsoft.com/office/drawing/2014/main" xmlns="" id="{3F7CD4B8-7521-40BF-9BF8-AA405FDBE716}"/>
                  </a:ext>
                </a:extLst>
              </p:cNvPr>
              <p:cNvGrpSpPr/>
              <p:nvPr/>
            </p:nvGrpSpPr>
            <p:grpSpPr>
              <a:xfrm>
                <a:off x="5021640" y="4580874"/>
                <a:ext cx="1124026" cy="622765"/>
                <a:chOff x="2615541" y="5133523"/>
                <a:chExt cx="1124026" cy="622765"/>
              </a:xfrm>
            </p:grpSpPr>
            <p:sp>
              <p:nvSpPr>
                <p:cNvPr id="100" name="사각형: 둥근 모서리 99">
                  <a:extLst>
                    <a:ext uri="{FF2B5EF4-FFF2-40B4-BE49-F238E27FC236}">
                      <a16:creationId xmlns:a16="http://schemas.microsoft.com/office/drawing/2014/main" xmlns="" id="{D52FDE34-CAC5-487A-A046-7FC6A85FC2B1}"/>
                    </a:ext>
                  </a:extLst>
                </p:cNvPr>
                <p:cNvSpPr/>
                <p:nvPr/>
              </p:nvSpPr>
              <p:spPr>
                <a:xfrm>
                  <a:off x="2680390" y="5133523"/>
                  <a:ext cx="994325" cy="622765"/>
                </a:xfrm>
                <a:prstGeom prst="roundRect">
                  <a:avLst>
                    <a:gd name="adj" fmla="val 30841"/>
                  </a:avLst>
                </a:prstGeom>
                <a:solidFill>
                  <a:srgbClr val="BB7865"/>
                </a:solidFill>
                <a:ln w="25400">
                  <a:solidFill>
                    <a:srgbClr val="D2A599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altLang="ko-KR" sz="1600" dirty="0">
                    <a:solidFill>
                      <a:srgbClr val="4E4E4E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KoPubWorld돋움체 Bold" panose="00000800000000000000" pitchFamily="2" charset="-127"/>
                  </a:endParaRPr>
                </a:p>
              </p:txBody>
            </p:sp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xmlns="" id="{D92B99A2-7B44-4D2F-9E83-6B388B56D77D}"/>
                    </a:ext>
                  </a:extLst>
                </p:cNvPr>
                <p:cNvSpPr txBox="1"/>
                <p:nvPr/>
              </p:nvSpPr>
              <p:spPr>
                <a:xfrm>
                  <a:off x="2615541" y="5210656"/>
                  <a:ext cx="1124026" cy="46166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 anchor="ctr">
                  <a:spAutoFit/>
                </a:bodyPr>
                <a:lstStyle/>
                <a:p>
                  <a:pPr algn="ctr"/>
                  <a:r>
                    <a:rPr lang="ko-KR" altLang="en-US" sz="1200" dirty="0">
                      <a:latin typeface="맑은 고딕" panose="020B0503020000020004" pitchFamily="50" charset="-127"/>
                      <a:ea typeface="맑은 고딕" panose="020B0503020000020004" pitchFamily="50" charset="-127"/>
                      <a:cs typeface="KoPubWorld돋움체 Medium" panose="00000600000000000000" pitchFamily="2" charset="-127"/>
                    </a:rPr>
                    <a:t>도산대로</a:t>
                  </a:r>
                  <a:r>
                    <a:rPr lang="en-US" altLang="ko-KR" sz="1200" dirty="0">
                      <a:latin typeface="맑은 고딕" panose="020B0503020000020004" pitchFamily="50" charset="-127"/>
                      <a:ea typeface="맑은 고딕" panose="020B0503020000020004" pitchFamily="50" charset="-127"/>
                      <a:cs typeface="KoPubWorld돋움체 Medium" panose="00000600000000000000" pitchFamily="2" charset="-127"/>
                    </a:rPr>
                    <a:t>15</a:t>
                  </a:r>
                  <a:r>
                    <a:rPr lang="ko-KR" altLang="en-US" sz="1200" dirty="0">
                      <a:latin typeface="맑은 고딕" panose="020B0503020000020004" pitchFamily="50" charset="-127"/>
                      <a:ea typeface="맑은 고딕" panose="020B0503020000020004" pitchFamily="50" charset="-127"/>
                      <a:cs typeface="KoPubWorld돋움체 Medium" panose="00000600000000000000" pitchFamily="2" charset="-127"/>
                    </a:rPr>
                    <a:t>길</a:t>
                  </a:r>
                  <a:endParaRPr lang="en-US" altLang="ko-KR" sz="12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KoPubWorld돋움체 Medium" panose="00000600000000000000" pitchFamily="2" charset="-127"/>
                  </a:endParaRPr>
                </a:p>
                <a:p>
                  <a:pPr algn="ctr"/>
                  <a:r>
                    <a:rPr lang="en-US" altLang="ko-KR" sz="1200" dirty="0">
                      <a:latin typeface="맑은 고딕" panose="020B0503020000020004" pitchFamily="50" charset="-127"/>
                      <a:ea typeface="맑은 고딕" panose="020B0503020000020004" pitchFamily="50" charset="-127"/>
                      <a:cs typeface="KoPubWorld돋움체 Medium" panose="00000600000000000000" pitchFamily="2" charset="-127"/>
                    </a:rPr>
                    <a:t>14.66</a:t>
                  </a:r>
                  <a:endParaRPr lang="ko-KR" altLang="en-US" sz="12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KoPubWorld돋움체 Medium" panose="00000600000000000000" pitchFamily="2" charset="-127"/>
                  </a:endParaRPr>
                </a:p>
              </p:txBody>
            </p:sp>
          </p:grpSp>
          <p:grpSp>
            <p:nvGrpSpPr>
              <p:cNvPr id="91" name="그룹 90">
                <a:extLst>
                  <a:ext uri="{FF2B5EF4-FFF2-40B4-BE49-F238E27FC236}">
                    <a16:creationId xmlns:a16="http://schemas.microsoft.com/office/drawing/2014/main" xmlns="" id="{E09BFE0A-2A82-463B-9C46-1DDB787800AD}"/>
                  </a:ext>
                </a:extLst>
              </p:cNvPr>
              <p:cNvGrpSpPr/>
              <p:nvPr/>
            </p:nvGrpSpPr>
            <p:grpSpPr>
              <a:xfrm>
                <a:off x="4100724" y="5191148"/>
                <a:ext cx="994325" cy="646331"/>
                <a:chOff x="1690823" y="5758501"/>
                <a:chExt cx="994325" cy="646331"/>
              </a:xfrm>
              <a:solidFill>
                <a:srgbClr val="AD5F49"/>
              </a:solidFill>
            </p:grpSpPr>
            <p:sp>
              <p:nvSpPr>
                <p:cNvPr id="98" name="사각형: 둥근 모서리 97">
                  <a:extLst>
                    <a:ext uri="{FF2B5EF4-FFF2-40B4-BE49-F238E27FC236}">
                      <a16:creationId xmlns:a16="http://schemas.microsoft.com/office/drawing/2014/main" xmlns="" id="{8E1C4D82-A33E-4D86-847E-2BB1D731E7A3}"/>
                    </a:ext>
                  </a:extLst>
                </p:cNvPr>
                <p:cNvSpPr/>
                <p:nvPr/>
              </p:nvSpPr>
              <p:spPr>
                <a:xfrm>
                  <a:off x="1690823" y="5770285"/>
                  <a:ext cx="994325" cy="622765"/>
                </a:xfrm>
                <a:prstGeom prst="roundRect">
                  <a:avLst>
                    <a:gd name="adj" fmla="val 30841"/>
                  </a:avLst>
                </a:prstGeom>
                <a:grpFill/>
                <a:ln w="25400">
                  <a:solidFill>
                    <a:srgbClr val="D2A599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altLang="ko-KR" sz="1600" dirty="0">
                    <a:solidFill>
                      <a:srgbClr val="4E4E4E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KoPubWorld돋움체 Bold" panose="00000800000000000000" pitchFamily="2" charset="-127"/>
                  </a:endParaRPr>
                </a:p>
              </p:txBody>
            </p:sp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xmlns="" id="{DAE883D5-96D6-4E7E-8AD6-F3926DB8CCF8}"/>
                    </a:ext>
                  </a:extLst>
                </p:cNvPr>
                <p:cNvSpPr txBox="1"/>
                <p:nvPr/>
              </p:nvSpPr>
              <p:spPr>
                <a:xfrm>
                  <a:off x="1787877" y="5758501"/>
                  <a:ext cx="800219" cy="64633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 anchor="ctr">
                  <a:spAutoFit/>
                </a:bodyPr>
                <a:lstStyle/>
                <a:p>
                  <a:pPr algn="ctr"/>
                  <a:r>
                    <a:rPr lang="ko-KR" altLang="en-US" sz="1200" dirty="0">
                      <a:latin typeface="맑은 고딕" panose="020B0503020000020004" pitchFamily="50" charset="-127"/>
                      <a:ea typeface="맑은 고딕" panose="020B0503020000020004" pitchFamily="50" charset="-127"/>
                      <a:cs typeface="KoPubWorld돋움체 Medium" panose="00000600000000000000" pitchFamily="2" charset="-127"/>
                    </a:rPr>
                    <a:t>신사동</a:t>
                  </a:r>
                  <a:endParaRPr lang="en-US" altLang="ko-KR" sz="12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KoPubWorld돋움체 Medium" panose="00000600000000000000" pitchFamily="2" charset="-127"/>
                  </a:endParaRPr>
                </a:p>
                <a:p>
                  <a:pPr algn="ctr"/>
                  <a:r>
                    <a:rPr lang="ko-KR" altLang="en-US" sz="1200" dirty="0">
                      <a:latin typeface="맑은 고딕" panose="020B0503020000020004" pitchFamily="50" charset="-127"/>
                      <a:ea typeface="맑은 고딕" panose="020B0503020000020004" pitchFamily="50" charset="-127"/>
                      <a:cs typeface="KoPubWorld돋움체 Medium" panose="00000600000000000000" pitchFamily="2" charset="-127"/>
                    </a:rPr>
                    <a:t>가로수길</a:t>
                  </a:r>
                  <a:endParaRPr lang="en-US" altLang="ko-KR" sz="12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KoPubWorld돋움체 Medium" panose="00000600000000000000" pitchFamily="2" charset="-127"/>
                  </a:endParaRPr>
                </a:p>
                <a:p>
                  <a:pPr algn="ctr"/>
                  <a:r>
                    <a:rPr lang="en-US" altLang="ko-KR" sz="1200" dirty="0">
                      <a:latin typeface="맑은 고딕" panose="020B0503020000020004" pitchFamily="50" charset="-127"/>
                      <a:ea typeface="맑은 고딕" panose="020B0503020000020004" pitchFamily="50" charset="-127"/>
                      <a:cs typeface="KoPubWorld돋움체 Medium" panose="00000600000000000000" pitchFamily="2" charset="-127"/>
                    </a:rPr>
                    <a:t>16.02</a:t>
                  </a:r>
                  <a:endParaRPr lang="ko-KR" altLang="en-US" sz="12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KoPubWorld돋움체 Medium" panose="00000600000000000000" pitchFamily="2" charset="-127"/>
                  </a:endParaRPr>
                </a:p>
              </p:txBody>
            </p:sp>
          </p:grpSp>
          <p:grpSp>
            <p:nvGrpSpPr>
              <p:cNvPr id="92" name="그룹 91">
                <a:extLst>
                  <a:ext uri="{FF2B5EF4-FFF2-40B4-BE49-F238E27FC236}">
                    <a16:creationId xmlns:a16="http://schemas.microsoft.com/office/drawing/2014/main" xmlns="" id="{E3D10993-4B00-457C-B129-6062E69462D7}"/>
                  </a:ext>
                </a:extLst>
              </p:cNvPr>
              <p:cNvGrpSpPr/>
              <p:nvPr/>
            </p:nvGrpSpPr>
            <p:grpSpPr>
              <a:xfrm>
                <a:off x="5086488" y="5186051"/>
                <a:ext cx="994325" cy="622765"/>
                <a:chOff x="2672755" y="5756288"/>
                <a:chExt cx="994325" cy="622765"/>
              </a:xfrm>
            </p:grpSpPr>
            <p:sp>
              <p:nvSpPr>
                <p:cNvPr id="96" name="사각형: 둥근 모서리 95">
                  <a:extLst>
                    <a:ext uri="{FF2B5EF4-FFF2-40B4-BE49-F238E27FC236}">
                      <a16:creationId xmlns:a16="http://schemas.microsoft.com/office/drawing/2014/main" xmlns="" id="{4E2E0CA6-2059-4EED-BBB6-CB450A64DA8B}"/>
                    </a:ext>
                  </a:extLst>
                </p:cNvPr>
                <p:cNvSpPr/>
                <p:nvPr/>
              </p:nvSpPr>
              <p:spPr>
                <a:xfrm>
                  <a:off x="2672755" y="5756288"/>
                  <a:ext cx="994325" cy="622765"/>
                </a:xfrm>
                <a:prstGeom prst="roundRect">
                  <a:avLst>
                    <a:gd name="adj" fmla="val 30841"/>
                  </a:avLst>
                </a:prstGeom>
                <a:solidFill>
                  <a:srgbClr val="DAB7AD"/>
                </a:solidFill>
                <a:ln w="25400">
                  <a:solidFill>
                    <a:srgbClr val="D2A599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altLang="ko-KR" sz="1600" dirty="0">
                    <a:solidFill>
                      <a:srgbClr val="4E4E4E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KoPubWorld돋움체 Bold" panose="00000800000000000000" pitchFamily="2" charset="-127"/>
                  </a:endParaRPr>
                </a:p>
              </p:txBody>
            </p:sp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xmlns="" id="{2E9ACE60-7D72-4E2F-A9ED-4AF978A44F2C}"/>
                    </a:ext>
                  </a:extLst>
                </p:cNvPr>
                <p:cNvSpPr txBox="1"/>
                <p:nvPr/>
              </p:nvSpPr>
              <p:spPr>
                <a:xfrm>
                  <a:off x="2769807" y="5833421"/>
                  <a:ext cx="800219" cy="46166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 anchor="ctr">
                  <a:spAutoFit/>
                </a:bodyPr>
                <a:lstStyle/>
                <a:p>
                  <a:pPr algn="ctr"/>
                  <a:r>
                    <a:rPr lang="ko-KR" altLang="en-US" sz="1200" dirty="0">
                      <a:latin typeface="맑은 고딕" panose="020B0503020000020004" pitchFamily="50" charset="-127"/>
                      <a:ea typeface="맑은 고딕" panose="020B0503020000020004" pitchFamily="50" charset="-127"/>
                      <a:cs typeface="KoPubWorld돋움체 Medium" panose="00000600000000000000" pitchFamily="2" charset="-127"/>
                    </a:rPr>
                    <a:t>압구정역</a:t>
                  </a:r>
                  <a:endParaRPr lang="en-US" altLang="ko-KR" sz="12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KoPubWorld돋움체 Medium" panose="00000600000000000000" pitchFamily="2" charset="-127"/>
                  </a:endParaRPr>
                </a:p>
                <a:p>
                  <a:pPr algn="ctr"/>
                  <a:r>
                    <a:rPr lang="en-US" altLang="ko-KR" sz="1200" dirty="0">
                      <a:latin typeface="맑은 고딕" panose="020B0503020000020004" pitchFamily="50" charset="-127"/>
                      <a:ea typeface="맑은 고딕" panose="020B0503020000020004" pitchFamily="50" charset="-127"/>
                      <a:cs typeface="KoPubWorld돋움체 Medium" panose="00000600000000000000" pitchFamily="2" charset="-127"/>
                    </a:rPr>
                    <a:t>9.27</a:t>
                  </a:r>
                  <a:endParaRPr lang="ko-KR" altLang="en-US" sz="12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KoPubWorld돋움체 Medium" panose="00000600000000000000" pitchFamily="2" charset="-127"/>
                  </a:endParaRPr>
                </a:p>
              </p:txBody>
            </p:sp>
          </p:grpSp>
          <p:grpSp>
            <p:nvGrpSpPr>
              <p:cNvPr id="93" name="그룹 92">
                <a:extLst>
                  <a:ext uri="{FF2B5EF4-FFF2-40B4-BE49-F238E27FC236}">
                    <a16:creationId xmlns:a16="http://schemas.microsoft.com/office/drawing/2014/main" xmlns="" id="{0AF0A067-57B3-44B2-B1AC-920D91460107}"/>
                  </a:ext>
                </a:extLst>
              </p:cNvPr>
              <p:cNvGrpSpPr/>
              <p:nvPr/>
            </p:nvGrpSpPr>
            <p:grpSpPr>
              <a:xfrm>
                <a:off x="4028155" y="4563993"/>
                <a:ext cx="1124026" cy="622765"/>
                <a:chOff x="1613580" y="5134390"/>
                <a:chExt cx="1124026" cy="622765"/>
              </a:xfrm>
            </p:grpSpPr>
            <p:sp>
              <p:nvSpPr>
                <p:cNvPr id="94" name="사각형: 둥근 모서리 93">
                  <a:extLst>
                    <a:ext uri="{FF2B5EF4-FFF2-40B4-BE49-F238E27FC236}">
                      <a16:creationId xmlns:a16="http://schemas.microsoft.com/office/drawing/2014/main" xmlns="" id="{0A98B04B-03CF-4D1E-AEC1-ED19A0895E3D}"/>
                    </a:ext>
                  </a:extLst>
                </p:cNvPr>
                <p:cNvSpPr/>
                <p:nvPr/>
              </p:nvSpPr>
              <p:spPr>
                <a:xfrm>
                  <a:off x="1677590" y="5134390"/>
                  <a:ext cx="994325" cy="622765"/>
                </a:xfrm>
                <a:prstGeom prst="roundRect">
                  <a:avLst>
                    <a:gd name="adj" fmla="val 30841"/>
                  </a:avLst>
                </a:prstGeom>
                <a:solidFill>
                  <a:srgbClr val="F0E7E4"/>
                </a:solidFill>
                <a:ln w="25400">
                  <a:solidFill>
                    <a:srgbClr val="D2A599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altLang="ko-KR" sz="1600" dirty="0">
                    <a:solidFill>
                      <a:srgbClr val="4E4E4E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KoPubWorld돋움체 Bold" panose="00000800000000000000" pitchFamily="2" charset="-127"/>
                  </a:endParaRPr>
                </a:p>
              </p:txBody>
            </p:sp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xmlns="" id="{6E9FB7F8-F327-4309-A8AE-25FBAEF7E161}"/>
                    </a:ext>
                  </a:extLst>
                </p:cNvPr>
                <p:cNvSpPr txBox="1"/>
                <p:nvPr/>
              </p:nvSpPr>
              <p:spPr>
                <a:xfrm>
                  <a:off x="1613580" y="5211523"/>
                  <a:ext cx="1124026" cy="46166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 anchor="ctr">
                  <a:spAutoFit/>
                </a:bodyPr>
                <a:lstStyle/>
                <a:p>
                  <a:pPr algn="ctr"/>
                  <a:r>
                    <a:rPr lang="ko-KR" altLang="en-US" sz="1200" dirty="0">
                      <a:latin typeface="맑은 고딕" panose="020B0503020000020004" pitchFamily="50" charset="-127"/>
                      <a:ea typeface="맑은 고딕" panose="020B0503020000020004" pitchFamily="50" charset="-127"/>
                      <a:cs typeface="KoPubWorld돋움체 Medium" panose="00000600000000000000" pitchFamily="2" charset="-127"/>
                    </a:rPr>
                    <a:t>도산대로</a:t>
                  </a:r>
                  <a:r>
                    <a:rPr lang="en-US" altLang="ko-KR" sz="1200" dirty="0">
                      <a:latin typeface="맑은 고딕" panose="020B0503020000020004" pitchFamily="50" charset="-127"/>
                      <a:ea typeface="맑은 고딕" panose="020B0503020000020004" pitchFamily="50" charset="-127"/>
                      <a:cs typeface="KoPubWorld돋움체 Medium" panose="00000600000000000000" pitchFamily="2" charset="-127"/>
                    </a:rPr>
                    <a:t>23</a:t>
                  </a:r>
                  <a:r>
                    <a:rPr lang="ko-KR" altLang="en-US" sz="1200" dirty="0">
                      <a:latin typeface="맑은 고딕" panose="020B0503020000020004" pitchFamily="50" charset="-127"/>
                      <a:ea typeface="맑은 고딕" panose="020B0503020000020004" pitchFamily="50" charset="-127"/>
                      <a:cs typeface="KoPubWorld돋움체 Medium" panose="00000600000000000000" pitchFamily="2" charset="-127"/>
                    </a:rPr>
                    <a:t>길</a:t>
                  </a:r>
                  <a:endParaRPr lang="en-US" altLang="ko-KR" sz="12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KoPubWorld돋움체 Medium" panose="00000600000000000000" pitchFamily="2" charset="-127"/>
                  </a:endParaRPr>
                </a:p>
                <a:p>
                  <a:pPr algn="ctr"/>
                  <a:r>
                    <a:rPr lang="en-US" altLang="ko-KR" sz="1200" dirty="0">
                      <a:latin typeface="맑은 고딕" panose="020B0503020000020004" pitchFamily="50" charset="-127"/>
                      <a:ea typeface="맑은 고딕" panose="020B0503020000020004" pitchFamily="50" charset="-127"/>
                      <a:cs typeface="KoPubWorld돋움체 Medium" panose="00000600000000000000" pitchFamily="2" charset="-127"/>
                    </a:rPr>
                    <a:t>5.75</a:t>
                  </a:r>
                  <a:endParaRPr lang="ko-KR" altLang="en-US" sz="12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KoPubWorld돋움체 Medium" panose="00000600000000000000" pitchFamily="2" charset="-127"/>
                  </a:endParaRPr>
                </a:p>
              </p:txBody>
            </p:sp>
          </p:grpSp>
          <p:grpSp>
            <p:nvGrpSpPr>
              <p:cNvPr id="104" name="그룹 103">
                <a:extLst>
                  <a:ext uri="{FF2B5EF4-FFF2-40B4-BE49-F238E27FC236}">
                    <a16:creationId xmlns:a16="http://schemas.microsoft.com/office/drawing/2014/main" xmlns="" id="{5916C11D-DA2C-422B-9978-62F25F4E1655}"/>
                  </a:ext>
                </a:extLst>
              </p:cNvPr>
              <p:cNvGrpSpPr/>
              <p:nvPr/>
            </p:nvGrpSpPr>
            <p:grpSpPr>
              <a:xfrm>
                <a:off x="4078354" y="5847310"/>
                <a:ext cx="1039067" cy="622765"/>
                <a:chOff x="1668453" y="5770285"/>
                <a:chExt cx="1039067" cy="622765"/>
              </a:xfrm>
            </p:grpSpPr>
            <p:sp>
              <p:nvSpPr>
                <p:cNvPr id="105" name="사각형: 둥근 모서리 104">
                  <a:extLst>
                    <a:ext uri="{FF2B5EF4-FFF2-40B4-BE49-F238E27FC236}">
                      <a16:creationId xmlns:a16="http://schemas.microsoft.com/office/drawing/2014/main" xmlns="" id="{3F8E4044-37BE-4FF8-AC7F-BA09FC13DFBA}"/>
                    </a:ext>
                  </a:extLst>
                </p:cNvPr>
                <p:cNvSpPr/>
                <p:nvPr/>
              </p:nvSpPr>
              <p:spPr>
                <a:xfrm>
                  <a:off x="1690823" y="5770285"/>
                  <a:ext cx="994325" cy="622765"/>
                </a:xfrm>
                <a:prstGeom prst="roundRect">
                  <a:avLst>
                    <a:gd name="adj" fmla="val 30841"/>
                  </a:avLst>
                </a:prstGeom>
                <a:solidFill>
                  <a:srgbClr val="E9DCD8"/>
                </a:solidFill>
                <a:ln w="25400">
                  <a:solidFill>
                    <a:srgbClr val="D2A599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altLang="ko-KR" sz="1600" dirty="0">
                    <a:solidFill>
                      <a:srgbClr val="4E4E4E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KoPubWorld돋움체 Bold" panose="00000800000000000000" pitchFamily="2" charset="-127"/>
                  </a:endParaRPr>
                </a:p>
              </p:txBody>
            </p:sp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xmlns="" id="{CA752C72-CE03-4DD7-9CEC-20B473CA1863}"/>
                    </a:ext>
                  </a:extLst>
                </p:cNvPr>
                <p:cNvSpPr txBox="1"/>
                <p:nvPr/>
              </p:nvSpPr>
              <p:spPr>
                <a:xfrm>
                  <a:off x="1668453" y="5850834"/>
                  <a:ext cx="1039067" cy="46166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 anchor="ctr">
                  <a:spAutoFit/>
                </a:bodyPr>
                <a:lstStyle/>
                <a:p>
                  <a:pPr algn="ctr"/>
                  <a:r>
                    <a:rPr lang="ko-KR" altLang="en-US" sz="1200" dirty="0" err="1">
                      <a:latin typeface="맑은 고딕" panose="020B0503020000020004" pitchFamily="50" charset="-127"/>
                      <a:ea typeface="맑은 고딕" panose="020B0503020000020004" pitchFamily="50" charset="-127"/>
                      <a:cs typeface="KoPubWorld돋움체 Medium" panose="00000600000000000000" pitchFamily="2" charset="-127"/>
                    </a:rPr>
                    <a:t>압구정로</a:t>
                  </a:r>
                  <a:r>
                    <a:rPr lang="en-US" altLang="ko-KR" sz="1200" dirty="0">
                      <a:latin typeface="맑은 고딕" panose="020B0503020000020004" pitchFamily="50" charset="-127"/>
                      <a:ea typeface="맑은 고딕" panose="020B0503020000020004" pitchFamily="50" charset="-127"/>
                      <a:cs typeface="KoPubWorld돋움체 Medium" panose="00000600000000000000" pitchFamily="2" charset="-127"/>
                    </a:rPr>
                    <a:t>2</a:t>
                  </a:r>
                  <a:r>
                    <a:rPr lang="ko-KR" altLang="en-US" sz="1200" dirty="0">
                      <a:latin typeface="맑은 고딕" panose="020B0503020000020004" pitchFamily="50" charset="-127"/>
                      <a:ea typeface="맑은 고딕" panose="020B0503020000020004" pitchFamily="50" charset="-127"/>
                      <a:cs typeface="KoPubWorld돋움체 Medium" panose="00000600000000000000" pitchFamily="2" charset="-127"/>
                    </a:rPr>
                    <a:t>길</a:t>
                  </a:r>
                  <a:endParaRPr lang="en-US" altLang="ko-KR" sz="12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KoPubWorld돋움체 Medium" panose="00000600000000000000" pitchFamily="2" charset="-127"/>
                  </a:endParaRPr>
                </a:p>
                <a:p>
                  <a:pPr algn="ctr"/>
                  <a:r>
                    <a:rPr lang="en-US" altLang="ko-KR" sz="1200" dirty="0">
                      <a:latin typeface="맑은 고딕" panose="020B0503020000020004" pitchFamily="50" charset="-127"/>
                      <a:ea typeface="맑은 고딕" panose="020B0503020000020004" pitchFamily="50" charset="-127"/>
                      <a:cs typeface="KoPubWorld돋움체 Medium" panose="00000600000000000000" pitchFamily="2" charset="-127"/>
                    </a:rPr>
                    <a:t>7.55</a:t>
                  </a:r>
                  <a:endParaRPr lang="ko-KR" altLang="en-US" sz="12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KoPubWorld돋움체 Medium" panose="00000600000000000000" pitchFamily="2" charset="-127"/>
                  </a:endParaRPr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xmlns="" id="{84193DA1-1DBB-4C4A-9587-452C67A21E8D}"/>
                  </a:ext>
                </a:extLst>
              </p:cNvPr>
              <p:cNvGrpSpPr/>
              <p:nvPr/>
            </p:nvGrpSpPr>
            <p:grpSpPr>
              <a:xfrm>
                <a:off x="5086488" y="5815229"/>
                <a:ext cx="994325" cy="646331"/>
                <a:chOff x="2672755" y="5741088"/>
                <a:chExt cx="994325" cy="646331"/>
              </a:xfrm>
            </p:grpSpPr>
            <p:sp>
              <p:nvSpPr>
                <p:cNvPr id="108" name="사각형: 둥근 모서리 107">
                  <a:extLst>
                    <a:ext uri="{FF2B5EF4-FFF2-40B4-BE49-F238E27FC236}">
                      <a16:creationId xmlns:a16="http://schemas.microsoft.com/office/drawing/2014/main" xmlns="" id="{62A6B7AE-7BA3-4868-9ADC-9A28F442B683}"/>
                    </a:ext>
                  </a:extLst>
                </p:cNvPr>
                <p:cNvSpPr/>
                <p:nvPr/>
              </p:nvSpPr>
              <p:spPr>
                <a:xfrm>
                  <a:off x="2672755" y="5756288"/>
                  <a:ext cx="994325" cy="622765"/>
                </a:xfrm>
                <a:prstGeom prst="roundRect">
                  <a:avLst>
                    <a:gd name="adj" fmla="val 30841"/>
                  </a:avLst>
                </a:prstGeom>
                <a:solidFill>
                  <a:srgbClr val="AD5F49"/>
                </a:solidFill>
                <a:ln w="25400">
                  <a:solidFill>
                    <a:srgbClr val="D2A599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altLang="ko-KR" sz="1600" dirty="0">
                    <a:solidFill>
                      <a:srgbClr val="4E4E4E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KoPubWorld돋움체 Bold" panose="00000800000000000000" pitchFamily="2" charset="-127"/>
                  </a:endParaRPr>
                </a:p>
              </p:txBody>
            </p:sp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xmlns="" id="{713ACEE8-DDE3-483B-B251-D83AD95A2543}"/>
                    </a:ext>
                  </a:extLst>
                </p:cNvPr>
                <p:cNvSpPr txBox="1"/>
                <p:nvPr/>
              </p:nvSpPr>
              <p:spPr>
                <a:xfrm>
                  <a:off x="2692863" y="5741088"/>
                  <a:ext cx="954108" cy="64633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 anchor="ctr">
                  <a:spAutoFit/>
                </a:bodyPr>
                <a:lstStyle/>
                <a:p>
                  <a:pPr algn="ctr"/>
                  <a:r>
                    <a:rPr lang="ko-KR" altLang="en-US" sz="1200" dirty="0">
                      <a:latin typeface="맑은 고딕" panose="020B0503020000020004" pitchFamily="50" charset="-127"/>
                      <a:ea typeface="맑은 고딕" panose="020B0503020000020004" pitchFamily="50" charset="-127"/>
                      <a:cs typeface="KoPubWorld돋움체 Medium" panose="00000600000000000000" pitchFamily="2" charset="-127"/>
                    </a:rPr>
                    <a:t>압구정</a:t>
                  </a:r>
                  <a:endParaRPr lang="en-US" altLang="ko-KR" sz="12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KoPubWorld돋움체 Medium" panose="00000600000000000000" pitchFamily="2" charset="-127"/>
                  </a:endParaRPr>
                </a:p>
                <a:p>
                  <a:pPr algn="ctr"/>
                  <a:r>
                    <a:rPr lang="ko-KR" altLang="en-US" sz="1200" dirty="0" err="1">
                      <a:latin typeface="맑은 고딕" panose="020B0503020000020004" pitchFamily="50" charset="-127"/>
                      <a:ea typeface="맑은 고딕" panose="020B0503020000020004" pitchFamily="50" charset="-127"/>
                      <a:cs typeface="KoPubWorld돋움체 Medium" panose="00000600000000000000" pitchFamily="2" charset="-127"/>
                    </a:rPr>
                    <a:t>로데오거리</a:t>
                  </a:r>
                  <a:endParaRPr lang="en-US" altLang="ko-KR" sz="12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KoPubWorld돋움체 Medium" panose="00000600000000000000" pitchFamily="2" charset="-127"/>
                  </a:endParaRPr>
                </a:p>
                <a:p>
                  <a:pPr algn="ctr"/>
                  <a:r>
                    <a:rPr lang="en-US" altLang="ko-KR" sz="1200" dirty="0">
                      <a:latin typeface="맑은 고딕" panose="020B0503020000020004" pitchFamily="50" charset="-127"/>
                      <a:ea typeface="맑은 고딕" panose="020B0503020000020004" pitchFamily="50" charset="-127"/>
                      <a:cs typeface="KoPubWorld돋움체 Medium" panose="00000600000000000000" pitchFamily="2" charset="-127"/>
                    </a:rPr>
                    <a:t>15.24</a:t>
                  </a:r>
                  <a:endParaRPr lang="ko-KR" altLang="en-US" sz="12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KoPubWorld돋움체 Medium" panose="00000600000000000000" pitchFamily="2" charset="-127"/>
                  </a:endParaRPr>
                </a:p>
              </p:txBody>
            </p:sp>
          </p:grpSp>
        </p:grp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xmlns="" id="{B5C34145-6B99-46D2-B71B-76DB30FBD522}"/>
              </a:ext>
            </a:extLst>
          </p:cNvPr>
          <p:cNvGrpSpPr/>
          <p:nvPr/>
        </p:nvGrpSpPr>
        <p:grpSpPr>
          <a:xfrm>
            <a:off x="8408097" y="1532199"/>
            <a:ext cx="3459949" cy="4916280"/>
            <a:chOff x="8408097" y="1262717"/>
            <a:chExt cx="3459949" cy="4916280"/>
          </a:xfrm>
        </p:grpSpPr>
        <p:sp>
          <p:nvSpPr>
            <p:cNvPr id="36" name="사각형: 둥근 모서리 35">
              <a:extLst>
                <a:ext uri="{FF2B5EF4-FFF2-40B4-BE49-F238E27FC236}">
                  <a16:creationId xmlns:a16="http://schemas.microsoft.com/office/drawing/2014/main" xmlns="" id="{716403DA-662B-4772-94CC-70349E4FE567}"/>
                </a:ext>
              </a:extLst>
            </p:cNvPr>
            <p:cNvSpPr/>
            <p:nvPr/>
          </p:nvSpPr>
          <p:spPr>
            <a:xfrm>
              <a:off x="8408097" y="1262717"/>
              <a:ext cx="3272952" cy="4916280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xmlns="" id="{58FD48BF-31A8-4486-919F-EC9B12A6BD48}"/>
                </a:ext>
              </a:extLst>
            </p:cNvPr>
            <p:cNvSpPr txBox="1"/>
            <p:nvPr/>
          </p:nvSpPr>
          <p:spPr>
            <a:xfrm>
              <a:off x="8408097" y="1449254"/>
              <a:ext cx="3272951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rgbClr val="A60014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Bold" panose="00000800000000000000" pitchFamily="2" charset="-127"/>
                </a:rPr>
                <a:t>통계에 없는 </a:t>
              </a:r>
              <a:r>
                <a:rPr lang="ko-KR" altLang="en-US" sz="1400" dirty="0" err="1">
                  <a:solidFill>
                    <a:srgbClr val="A60014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Bold" panose="00000800000000000000" pitchFamily="2" charset="-127"/>
                </a:rPr>
                <a:t>갈현로</a:t>
              </a:r>
              <a:r>
                <a:rPr lang="ko-KR" altLang="en-US" sz="1400" dirty="0">
                  <a:solidFill>
                    <a:srgbClr val="A60014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Bold" panose="00000800000000000000" pitchFamily="2" charset="-127"/>
                </a:rPr>
                <a:t> 상권</a:t>
              </a:r>
              <a:r>
                <a:rPr lang="ko-KR" altLang="en-US" sz="1400" dirty="0"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Bold" panose="00000800000000000000" pitchFamily="2" charset="-127"/>
                </a:rPr>
                <a:t>의</a:t>
              </a:r>
              <a:endPara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Bold" panose="00000800000000000000" pitchFamily="2" charset="-127"/>
              </a:endParaRPr>
            </a:p>
            <a:p>
              <a:pPr algn="ctr"/>
              <a:r>
                <a:rPr lang="ko-KR" altLang="en-US" sz="1400" dirty="0"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Bold" panose="00000800000000000000" pitchFamily="2" charset="-127"/>
                </a:rPr>
                <a:t>임대료 및 </a:t>
              </a:r>
              <a:r>
                <a:rPr lang="ko-KR" altLang="en-US" sz="1400" dirty="0" err="1"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Bold" panose="00000800000000000000" pitchFamily="2" charset="-127"/>
                </a:rPr>
                <a:t>공실률</a:t>
              </a:r>
              <a:r>
                <a:rPr lang="ko-KR" altLang="en-US" sz="1400" dirty="0"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Bold" panose="00000800000000000000" pitchFamily="2" charset="-127"/>
                </a:rPr>
                <a:t> 예측</a:t>
              </a:r>
              <a:endPara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Bold" panose="00000800000000000000" pitchFamily="2" charset="-127"/>
              </a:endParaRPr>
            </a:p>
            <a:p>
              <a:pPr algn="ctr"/>
              <a:r>
                <a:rPr lang="en-US" altLang="ko-KR" sz="1200" dirty="0"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Bold" panose="00000800000000000000" pitchFamily="2" charset="-127"/>
                </a:rPr>
                <a:t>(19</a:t>
              </a:r>
              <a:r>
                <a:rPr lang="ko-KR" altLang="en-US" sz="1200" dirty="0"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Bold" panose="00000800000000000000" pitchFamily="2" charset="-127"/>
                </a:rPr>
                <a:t>년도 </a:t>
              </a:r>
              <a:r>
                <a:rPr lang="en-US" altLang="ko-KR" sz="1200" dirty="0"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Bold" panose="00000800000000000000" pitchFamily="2" charset="-127"/>
                </a:rPr>
                <a:t>1</a:t>
              </a:r>
              <a:r>
                <a:rPr lang="ko-KR" altLang="en-US" sz="1200" dirty="0"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Bold" panose="00000800000000000000" pitchFamily="2" charset="-127"/>
                </a:rPr>
                <a:t>분기 기준</a:t>
              </a:r>
              <a:r>
                <a:rPr lang="en-US" altLang="ko-KR" sz="1200" dirty="0"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Bold" panose="00000800000000000000" pitchFamily="2" charset="-127"/>
                </a:rPr>
                <a:t>)</a:t>
              </a:r>
            </a:p>
            <a:p>
              <a:pPr algn="ctr"/>
              <a:endParaRPr lang="ko-KR" altLang="en-US" sz="1600" dirty="0">
                <a:solidFill>
                  <a:srgbClr val="A60014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Bold" panose="00000800000000000000" pitchFamily="2" charset="-127"/>
              </a:endParaRPr>
            </a:p>
          </p:txBody>
        </p:sp>
        <p:grpSp>
          <p:nvGrpSpPr>
            <p:cNvPr id="151" name="그룹 150">
              <a:extLst>
                <a:ext uri="{FF2B5EF4-FFF2-40B4-BE49-F238E27FC236}">
                  <a16:creationId xmlns:a16="http://schemas.microsoft.com/office/drawing/2014/main" xmlns="" id="{1176E490-3242-4FED-A933-A114DE985DE5}"/>
                </a:ext>
              </a:extLst>
            </p:cNvPr>
            <p:cNvGrpSpPr/>
            <p:nvPr/>
          </p:nvGrpSpPr>
          <p:grpSpPr>
            <a:xfrm>
              <a:off x="8690142" y="2283398"/>
              <a:ext cx="3177904" cy="3459963"/>
              <a:chOff x="8810378" y="3388840"/>
              <a:chExt cx="3177904" cy="3459963"/>
            </a:xfrm>
          </p:grpSpPr>
          <p:grpSp>
            <p:nvGrpSpPr>
              <p:cNvPr id="152" name="그룹 151">
                <a:extLst>
                  <a:ext uri="{FF2B5EF4-FFF2-40B4-BE49-F238E27FC236}">
                    <a16:creationId xmlns:a16="http://schemas.microsoft.com/office/drawing/2014/main" xmlns="" id="{4FA189A9-5F9E-4F4B-BA53-86EF906F4549}"/>
                  </a:ext>
                </a:extLst>
              </p:cNvPr>
              <p:cNvGrpSpPr/>
              <p:nvPr/>
            </p:nvGrpSpPr>
            <p:grpSpPr>
              <a:xfrm>
                <a:off x="8810378" y="3714190"/>
                <a:ext cx="3177904" cy="3134613"/>
                <a:chOff x="8810378" y="3714190"/>
                <a:chExt cx="3177904" cy="3134613"/>
              </a:xfrm>
            </p:grpSpPr>
            <p:sp>
              <p:nvSpPr>
                <p:cNvPr id="155" name="사각형: 둥근 모서리 154">
                  <a:extLst>
                    <a:ext uri="{FF2B5EF4-FFF2-40B4-BE49-F238E27FC236}">
                      <a16:creationId xmlns:a16="http://schemas.microsoft.com/office/drawing/2014/main" xmlns="" id="{B0D1854D-F804-47BF-9CD3-F1C2C19091D3}"/>
                    </a:ext>
                  </a:extLst>
                </p:cNvPr>
                <p:cNvSpPr/>
                <p:nvPr/>
              </p:nvSpPr>
              <p:spPr>
                <a:xfrm>
                  <a:off x="9824474" y="3714190"/>
                  <a:ext cx="994325" cy="622765"/>
                </a:xfrm>
                <a:prstGeom prst="roundRect">
                  <a:avLst>
                    <a:gd name="adj" fmla="val 30841"/>
                  </a:avLst>
                </a:prstGeom>
                <a:solidFill>
                  <a:srgbClr val="AD5F49"/>
                </a:solidFill>
                <a:ln w="25400">
                  <a:solidFill>
                    <a:srgbClr val="D2A599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altLang="ko-KR" sz="1600" dirty="0">
                    <a:solidFill>
                      <a:srgbClr val="4E4E4E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KoPubWorld돋움체 Bold" panose="00000800000000000000" pitchFamily="2" charset="-127"/>
                  </a:endParaRPr>
                </a:p>
              </p:txBody>
            </p:sp>
            <p:sp>
              <p:nvSpPr>
                <p:cNvPr id="156" name="TextBox 155">
                  <a:extLst>
                    <a:ext uri="{FF2B5EF4-FFF2-40B4-BE49-F238E27FC236}">
                      <a16:creationId xmlns:a16="http://schemas.microsoft.com/office/drawing/2014/main" xmlns="" id="{607822CD-E2A0-4C18-AE11-FD933944BF8A}"/>
                    </a:ext>
                  </a:extLst>
                </p:cNvPr>
                <p:cNvSpPr txBox="1"/>
                <p:nvPr/>
              </p:nvSpPr>
              <p:spPr>
                <a:xfrm>
                  <a:off x="10062331" y="3904158"/>
                  <a:ext cx="487634" cy="27699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 anchor="ctr">
                  <a:spAutoFit/>
                </a:bodyPr>
                <a:lstStyle/>
                <a:p>
                  <a:pPr algn="ctr"/>
                  <a:r>
                    <a:rPr lang="en-US" altLang="ko-KR" sz="1200" dirty="0">
                      <a:latin typeface="맑은 고딕" panose="020B0503020000020004" pitchFamily="50" charset="-127"/>
                      <a:ea typeface="맑은 고딕" panose="020B0503020000020004" pitchFamily="50" charset="-127"/>
                      <a:cs typeface="KoPubWorld돋움체 Bold" panose="00000800000000000000" pitchFamily="2" charset="-127"/>
                    </a:rPr>
                    <a:t>7.40</a:t>
                  </a:r>
                  <a:endParaRPr lang="ko-KR" altLang="en-US" sz="12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KoPubWorld돋움체 Bold" panose="00000800000000000000" pitchFamily="2" charset="-127"/>
                  </a:endParaRPr>
                </a:p>
              </p:txBody>
            </p:sp>
            <p:sp>
              <p:nvSpPr>
                <p:cNvPr id="157" name="사각형: 둥근 모서리 156">
                  <a:extLst>
                    <a:ext uri="{FF2B5EF4-FFF2-40B4-BE49-F238E27FC236}">
                      <a16:creationId xmlns:a16="http://schemas.microsoft.com/office/drawing/2014/main" xmlns="" id="{0485468F-CFCE-43E5-AA32-2DDECB6F8236}"/>
                    </a:ext>
                  </a:extLst>
                </p:cNvPr>
                <p:cNvSpPr/>
                <p:nvPr/>
              </p:nvSpPr>
              <p:spPr>
                <a:xfrm>
                  <a:off x="9833034" y="4973218"/>
                  <a:ext cx="994325" cy="622765"/>
                </a:xfrm>
                <a:prstGeom prst="roundRect">
                  <a:avLst>
                    <a:gd name="adj" fmla="val 30841"/>
                  </a:avLst>
                </a:prstGeom>
                <a:solidFill>
                  <a:srgbClr val="BB7865"/>
                </a:solidFill>
                <a:ln w="25400">
                  <a:solidFill>
                    <a:srgbClr val="D2A599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altLang="ko-KR" sz="1600" dirty="0">
                    <a:solidFill>
                      <a:srgbClr val="4E4E4E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KoPubWorld돋움체 Bold" panose="00000800000000000000" pitchFamily="2" charset="-127"/>
                  </a:endParaRPr>
                </a:p>
              </p:txBody>
            </p:sp>
            <p:sp>
              <p:nvSpPr>
                <p:cNvPr id="158" name="TextBox 157">
                  <a:extLst>
                    <a:ext uri="{FF2B5EF4-FFF2-40B4-BE49-F238E27FC236}">
                      <a16:creationId xmlns:a16="http://schemas.microsoft.com/office/drawing/2014/main" xmlns="" id="{5FFDAEFF-072D-4FF2-90C5-E7EDBF9DB1F6}"/>
                    </a:ext>
                  </a:extLst>
                </p:cNvPr>
                <p:cNvSpPr txBox="1"/>
                <p:nvPr/>
              </p:nvSpPr>
              <p:spPr>
                <a:xfrm>
                  <a:off x="10070890" y="5146100"/>
                  <a:ext cx="487634" cy="27699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 anchor="ctr">
                  <a:spAutoFit/>
                </a:bodyPr>
                <a:lstStyle/>
                <a:p>
                  <a:pPr algn="ctr"/>
                  <a:r>
                    <a:rPr lang="en-US" altLang="ko-KR" sz="1200" dirty="0">
                      <a:latin typeface="맑은 고딕" panose="020B0503020000020004" pitchFamily="50" charset="-127"/>
                      <a:ea typeface="맑은 고딕" panose="020B0503020000020004" pitchFamily="50" charset="-127"/>
                      <a:cs typeface="KoPubWorld돋움체 Bold" panose="00000800000000000000" pitchFamily="2" charset="-127"/>
                    </a:rPr>
                    <a:t>7.07</a:t>
                  </a:r>
                  <a:endParaRPr lang="ko-KR" altLang="en-US" sz="12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KoPubWorld돋움체 Bold" panose="00000800000000000000" pitchFamily="2" charset="-127"/>
                  </a:endParaRPr>
                </a:p>
              </p:txBody>
            </p:sp>
            <p:sp>
              <p:nvSpPr>
                <p:cNvPr id="159" name="사각형: 둥근 모서리 158">
                  <a:extLst>
                    <a:ext uri="{FF2B5EF4-FFF2-40B4-BE49-F238E27FC236}">
                      <a16:creationId xmlns:a16="http://schemas.microsoft.com/office/drawing/2014/main" xmlns="" id="{438C2043-44A6-463D-93F9-4AB9E46BDB6A}"/>
                    </a:ext>
                  </a:extLst>
                </p:cNvPr>
                <p:cNvSpPr/>
                <p:nvPr/>
              </p:nvSpPr>
              <p:spPr>
                <a:xfrm>
                  <a:off x="9824475" y="4334279"/>
                  <a:ext cx="994325" cy="622765"/>
                </a:xfrm>
                <a:prstGeom prst="roundRect">
                  <a:avLst>
                    <a:gd name="adj" fmla="val 30841"/>
                  </a:avLst>
                </a:prstGeom>
                <a:solidFill>
                  <a:srgbClr val="E9DCD8"/>
                </a:solidFill>
                <a:ln w="25400">
                  <a:solidFill>
                    <a:srgbClr val="D2A599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altLang="ko-KR" sz="1600" dirty="0">
                    <a:solidFill>
                      <a:srgbClr val="4E4E4E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KoPubWorld돋움체 Bold" panose="00000800000000000000" pitchFamily="2" charset="-127"/>
                  </a:endParaRPr>
                </a:p>
              </p:txBody>
            </p:sp>
            <p:sp>
              <p:nvSpPr>
                <p:cNvPr id="160" name="TextBox 159">
                  <a:extLst>
                    <a:ext uri="{FF2B5EF4-FFF2-40B4-BE49-F238E27FC236}">
                      <a16:creationId xmlns:a16="http://schemas.microsoft.com/office/drawing/2014/main" xmlns="" id="{3A3F0CA4-5847-4877-9C18-397F3FA51088}"/>
                    </a:ext>
                  </a:extLst>
                </p:cNvPr>
                <p:cNvSpPr txBox="1"/>
                <p:nvPr/>
              </p:nvSpPr>
              <p:spPr>
                <a:xfrm>
                  <a:off x="10063170" y="4503745"/>
                  <a:ext cx="487634" cy="27699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 anchor="ctr">
                  <a:spAutoFit/>
                </a:bodyPr>
                <a:lstStyle/>
                <a:p>
                  <a:pPr algn="ctr"/>
                  <a:r>
                    <a:rPr lang="en-US" altLang="ko-KR" sz="1200" dirty="0">
                      <a:latin typeface="맑은 고딕" panose="020B0503020000020004" pitchFamily="50" charset="-127"/>
                      <a:ea typeface="맑은 고딕" panose="020B0503020000020004" pitchFamily="50" charset="-127"/>
                      <a:cs typeface="KoPubWorld돋움체 Bold" panose="00000800000000000000" pitchFamily="2" charset="-127"/>
                    </a:rPr>
                    <a:t>4.96</a:t>
                  </a:r>
                  <a:endParaRPr lang="ko-KR" altLang="en-US" sz="12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KoPubWorld돋움체 Bold" panose="00000800000000000000" pitchFamily="2" charset="-127"/>
                  </a:endParaRPr>
                </a:p>
              </p:txBody>
            </p:sp>
            <p:sp>
              <p:nvSpPr>
                <p:cNvPr id="161" name="사각형: 둥근 모서리 160">
                  <a:extLst>
                    <a:ext uri="{FF2B5EF4-FFF2-40B4-BE49-F238E27FC236}">
                      <a16:creationId xmlns:a16="http://schemas.microsoft.com/office/drawing/2014/main" xmlns="" id="{C1A99003-3748-465B-8EC6-C5928D7B2C7C}"/>
                    </a:ext>
                  </a:extLst>
                </p:cNvPr>
                <p:cNvSpPr/>
                <p:nvPr/>
              </p:nvSpPr>
              <p:spPr>
                <a:xfrm>
                  <a:off x="9833034" y="5617596"/>
                  <a:ext cx="994325" cy="622765"/>
                </a:xfrm>
                <a:prstGeom prst="roundRect">
                  <a:avLst>
                    <a:gd name="adj" fmla="val 30841"/>
                  </a:avLst>
                </a:prstGeom>
                <a:solidFill>
                  <a:srgbClr val="DAB7AD"/>
                </a:solidFill>
                <a:ln w="25400">
                  <a:solidFill>
                    <a:srgbClr val="D2A599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altLang="ko-KR" sz="1600" dirty="0">
                    <a:solidFill>
                      <a:srgbClr val="4E4E4E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KoPubWorld돋움체 Bold" panose="00000800000000000000" pitchFamily="2" charset="-127"/>
                  </a:endParaRPr>
                </a:p>
              </p:txBody>
            </p:sp>
            <p:sp>
              <p:nvSpPr>
                <p:cNvPr id="162" name="TextBox 161">
                  <a:extLst>
                    <a:ext uri="{FF2B5EF4-FFF2-40B4-BE49-F238E27FC236}">
                      <a16:creationId xmlns:a16="http://schemas.microsoft.com/office/drawing/2014/main" xmlns="" id="{6F2406ED-EC87-459B-B558-985D1AD2FA51}"/>
                    </a:ext>
                  </a:extLst>
                </p:cNvPr>
                <p:cNvSpPr txBox="1"/>
                <p:nvPr/>
              </p:nvSpPr>
              <p:spPr>
                <a:xfrm>
                  <a:off x="10070890" y="5790478"/>
                  <a:ext cx="487634" cy="27699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 anchor="ctr">
                  <a:spAutoFit/>
                </a:bodyPr>
                <a:lstStyle/>
                <a:p>
                  <a:pPr algn="ctr"/>
                  <a:r>
                    <a:rPr lang="en-US" altLang="ko-KR" sz="1200" dirty="0">
                      <a:latin typeface="맑은 고딕" panose="020B0503020000020004" pitchFamily="50" charset="-127"/>
                      <a:ea typeface="맑은 고딕" panose="020B0503020000020004" pitchFamily="50" charset="-127"/>
                      <a:cs typeface="KoPubWorld돋움체 Bold" panose="00000800000000000000" pitchFamily="2" charset="-127"/>
                    </a:rPr>
                    <a:t>5.87</a:t>
                  </a:r>
                  <a:endParaRPr lang="ko-KR" altLang="en-US" sz="12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KoPubWorld돋움체 Bold" panose="00000800000000000000" pitchFamily="2" charset="-127"/>
                  </a:endParaRPr>
                </a:p>
              </p:txBody>
            </p:sp>
            <p:sp>
              <p:nvSpPr>
                <p:cNvPr id="163" name="사각형: 둥근 모서리 162">
                  <a:extLst>
                    <a:ext uri="{FF2B5EF4-FFF2-40B4-BE49-F238E27FC236}">
                      <a16:creationId xmlns:a16="http://schemas.microsoft.com/office/drawing/2014/main" xmlns="" id="{671ED120-FEA4-455A-A97C-1C4A5EB06980}"/>
                    </a:ext>
                  </a:extLst>
                </p:cNvPr>
                <p:cNvSpPr/>
                <p:nvPr/>
              </p:nvSpPr>
              <p:spPr>
                <a:xfrm>
                  <a:off x="9807931" y="6226038"/>
                  <a:ext cx="994325" cy="622765"/>
                </a:xfrm>
                <a:prstGeom prst="roundRect">
                  <a:avLst>
                    <a:gd name="adj" fmla="val 30841"/>
                  </a:avLst>
                </a:prstGeom>
                <a:solidFill>
                  <a:srgbClr val="D2A599"/>
                </a:solidFill>
                <a:ln w="25400">
                  <a:solidFill>
                    <a:srgbClr val="D2A599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altLang="ko-KR" sz="1600" dirty="0">
                    <a:solidFill>
                      <a:srgbClr val="4E4E4E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KoPubWorld돋움체 Bold" panose="00000800000000000000" pitchFamily="2" charset="-127"/>
                  </a:endParaRPr>
                </a:p>
              </p:txBody>
            </p:sp>
            <p:sp>
              <p:nvSpPr>
                <p:cNvPr id="164" name="TextBox 163">
                  <a:extLst>
                    <a:ext uri="{FF2B5EF4-FFF2-40B4-BE49-F238E27FC236}">
                      <a16:creationId xmlns:a16="http://schemas.microsoft.com/office/drawing/2014/main" xmlns="" id="{8B3BE51C-330A-47F7-96A1-FACE78C1294B}"/>
                    </a:ext>
                  </a:extLst>
                </p:cNvPr>
                <p:cNvSpPr txBox="1"/>
                <p:nvPr/>
              </p:nvSpPr>
              <p:spPr>
                <a:xfrm>
                  <a:off x="10070890" y="6421703"/>
                  <a:ext cx="487634" cy="27699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 anchor="ctr">
                  <a:spAutoFit/>
                </a:bodyPr>
                <a:lstStyle/>
                <a:p>
                  <a:pPr algn="ctr"/>
                  <a:r>
                    <a:rPr lang="en-US" altLang="ko-KR" sz="1200" dirty="0">
                      <a:latin typeface="맑은 고딕" panose="020B0503020000020004" pitchFamily="50" charset="-127"/>
                      <a:ea typeface="맑은 고딕" panose="020B0503020000020004" pitchFamily="50" charset="-127"/>
                      <a:cs typeface="KoPubWorld돋움체 Bold" panose="00000800000000000000" pitchFamily="2" charset="-127"/>
                    </a:rPr>
                    <a:t>6.33</a:t>
                  </a:r>
                  <a:endParaRPr lang="ko-KR" altLang="en-US" sz="12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KoPubWorld돋움체 Bold" panose="00000800000000000000" pitchFamily="2" charset="-127"/>
                  </a:endParaRPr>
                </a:p>
              </p:txBody>
            </p:sp>
            <p:sp>
              <p:nvSpPr>
                <p:cNvPr id="165" name="사각형: 둥근 모서리 164">
                  <a:extLst>
                    <a:ext uri="{FF2B5EF4-FFF2-40B4-BE49-F238E27FC236}">
                      <a16:creationId xmlns:a16="http://schemas.microsoft.com/office/drawing/2014/main" xmlns="" id="{7BFBC76B-4BB5-4AF8-8F18-88092CBABB74}"/>
                    </a:ext>
                  </a:extLst>
                </p:cNvPr>
                <p:cNvSpPr/>
                <p:nvPr/>
              </p:nvSpPr>
              <p:spPr>
                <a:xfrm>
                  <a:off x="8810378" y="3714190"/>
                  <a:ext cx="994325" cy="622765"/>
                </a:xfrm>
                <a:prstGeom prst="roundRect">
                  <a:avLst>
                    <a:gd name="adj" fmla="val 30841"/>
                  </a:avLst>
                </a:prstGeom>
                <a:solidFill>
                  <a:srgbClr val="517699"/>
                </a:solidFill>
                <a:ln w="25400">
                  <a:solidFill>
                    <a:srgbClr val="C6D3DF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altLang="ko-KR" sz="1600" dirty="0">
                    <a:solidFill>
                      <a:srgbClr val="4E4E4E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KoPubWorld돋움체 Bold" panose="00000800000000000000" pitchFamily="2" charset="-127"/>
                  </a:endParaRPr>
                </a:p>
              </p:txBody>
            </p:sp>
            <p:sp>
              <p:nvSpPr>
                <p:cNvPr id="166" name="TextBox 165">
                  <a:extLst>
                    <a:ext uri="{FF2B5EF4-FFF2-40B4-BE49-F238E27FC236}">
                      <a16:creationId xmlns:a16="http://schemas.microsoft.com/office/drawing/2014/main" xmlns="" id="{CB6A0D74-8D9C-4719-940A-18B8B48F38BF}"/>
                    </a:ext>
                  </a:extLst>
                </p:cNvPr>
                <p:cNvSpPr txBox="1"/>
                <p:nvPr/>
              </p:nvSpPr>
              <p:spPr>
                <a:xfrm>
                  <a:off x="9020444" y="3904158"/>
                  <a:ext cx="574196" cy="27699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 anchor="ctr">
                  <a:spAutoFit/>
                </a:bodyPr>
                <a:lstStyle/>
                <a:p>
                  <a:pPr algn="ctr"/>
                  <a:r>
                    <a:rPr lang="en-US" altLang="ko-KR" sz="1200" dirty="0">
                      <a:solidFill>
                        <a:schemeClr val="bg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  <a:cs typeface="KoPubWorld돋움체 Bold" panose="00000800000000000000" pitchFamily="2" charset="-127"/>
                    </a:rPr>
                    <a:t>40.52</a:t>
                  </a:r>
                  <a:endParaRPr lang="ko-KR" altLang="en-US" sz="1200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KoPubWorld돋움체 Bold" panose="00000800000000000000" pitchFamily="2" charset="-127"/>
                  </a:endParaRPr>
                </a:p>
              </p:txBody>
            </p:sp>
            <p:sp>
              <p:nvSpPr>
                <p:cNvPr id="167" name="사각형: 둥근 모서리 166">
                  <a:extLst>
                    <a:ext uri="{FF2B5EF4-FFF2-40B4-BE49-F238E27FC236}">
                      <a16:creationId xmlns:a16="http://schemas.microsoft.com/office/drawing/2014/main" xmlns="" id="{03B13976-16DA-4F4D-8AF1-852D6ED60987}"/>
                    </a:ext>
                  </a:extLst>
                </p:cNvPr>
                <p:cNvSpPr/>
                <p:nvPr/>
              </p:nvSpPr>
              <p:spPr>
                <a:xfrm>
                  <a:off x="8818938" y="4973218"/>
                  <a:ext cx="994325" cy="622765"/>
                </a:xfrm>
                <a:prstGeom prst="roundRect">
                  <a:avLst>
                    <a:gd name="adj" fmla="val 30841"/>
                  </a:avLst>
                </a:prstGeom>
                <a:solidFill>
                  <a:srgbClr val="C6D3DF"/>
                </a:solidFill>
                <a:ln w="25400">
                  <a:solidFill>
                    <a:srgbClr val="C6D3DF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altLang="ko-KR" sz="1600" dirty="0">
                    <a:solidFill>
                      <a:srgbClr val="4E4E4E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KoPubWorld돋움체 Bold" panose="00000800000000000000" pitchFamily="2" charset="-127"/>
                  </a:endParaRPr>
                </a:p>
              </p:txBody>
            </p:sp>
            <p:sp>
              <p:nvSpPr>
                <p:cNvPr id="168" name="TextBox 167">
                  <a:extLst>
                    <a:ext uri="{FF2B5EF4-FFF2-40B4-BE49-F238E27FC236}">
                      <a16:creationId xmlns:a16="http://schemas.microsoft.com/office/drawing/2014/main" xmlns="" id="{FA2C5947-2007-4505-A909-B4501E510BD8}"/>
                    </a:ext>
                  </a:extLst>
                </p:cNvPr>
                <p:cNvSpPr txBox="1"/>
                <p:nvPr/>
              </p:nvSpPr>
              <p:spPr>
                <a:xfrm>
                  <a:off x="9029003" y="5146100"/>
                  <a:ext cx="574196" cy="27699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 anchor="ctr">
                  <a:spAutoFit/>
                </a:bodyPr>
                <a:lstStyle/>
                <a:p>
                  <a:pPr algn="ctr"/>
                  <a:r>
                    <a:rPr lang="en-US" altLang="ko-KR" sz="1200" dirty="0">
                      <a:latin typeface="맑은 고딕" panose="020B0503020000020004" pitchFamily="50" charset="-127"/>
                      <a:ea typeface="맑은 고딕" panose="020B0503020000020004" pitchFamily="50" charset="-127"/>
                      <a:cs typeface="KoPubWorld돋움체 Bold" panose="00000800000000000000" pitchFamily="2" charset="-127"/>
                    </a:rPr>
                    <a:t>33.29</a:t>
                  </a:r>
                  <a:endParaRPr lang="ko-KR" altLang="en-US" sz="12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KoPubWorld돋움체 Bold" panose="00000800000000000000" pitchFamily="2" charset="-127"/>
                  </a:endParaRPr>
                </a:p>
              </p:txBody>
            </p:sp>
            <p:sp>
              <p:nvSpPr>
                <p:cNvPr id="169" name="사각형: 둥근 모서리 168">
                  <a:extLst>
                    <a:ext uri="{FF2B5EF4-FFF2-40B4-BE49-F238E27FC236}">
                      <a16:creationId xmlns:a16="http://schemas.microsoft.com/office/drawing/2014/main" xmlns="" id="{C4B33384-C146-4B28-A3DC-47DE1651D40A}"/>
                    </a:ext>
                  </a:extLst>
                </p:cNvPr>
                <p:cNvSpPr/>
                <p:nvPr/>
              </p:nvSpPr>
              <p:spPr>
                <a:xfrm>
                  <a:off x="8810379" y="4334279"/>
                  <a:ext cx="994325" cy="622765"/>
                </a:xfrm>
                <a:prstGeom prst="roundRect">
                  <a:avLst>
                    <a:gd name="adj" fmla="val 30841"/>
                  </a:avLst>
                </a:prstGeom>
                <a:solidFill>
                  <a:srgbClr val="D8E0E6"/>
                </a:solidFill>
                <a:ln w="25400">
                  <a:solidFill>
                    <a:srgbClr val="C6D3DF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altLang="ko-KR" sz="1600" dirty="0">
                    <a:solidFill>
                      <a:srgbClr val="4E4E4E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KoPubWorld돋움체 Bold" panose="00000800000000000000" pitchFamily="2" charset="-127"/>
                  </a:endParaRPr>
                </a:p>
              </p:txBody>
            </p:sp>
            <p:sp>
              <p:nvSpPr>
                <p:cNvPr id="170" name="TextBox 169">
                  <a:extLst>
                    <a:ext uri="{FF2B5EF4-FFF2-40B4-BE49-F238E27FC236}">
                      <a16:creationId xmlns:a16="http://schemas.microsoft.com/office/drawing/2014/main" xmlns="" id="{68F5050B-0A9B-48B5-AFA6-70B0E03D6D8E}"/>
                    </a:ext>
                  </a:extLst>
                </p:cNvPr>
                <p:cNvSpPr txBox="1"/>
                <p:nvPr/>
              </p:nvSpPr>
              <p:spPr>
                <a:xfrm>
                  <a:off x="9021283" y="4503745"/>
                  <a:ext cx="574196" cy="27699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 anchor="ctr">
                  <a:spAutoFit/>
                </a:bodyPr>
                <a:lstStyle/>
                <a:p>
                  <a:pPr algn="ctr"/>
                  <a:r>
                    <a:rPr lang="en-US" altLang="ko-KR" sz="1200" dirty="0">
                      <a:latin typeface="맑은 고딕" panose="020B0503020000020004" pitchFamily="50" charset="-127"/>
                      <a:ea typeface="맑은 고딕" panose="020B0503020000020004" pitchFamily="50" charset="-127"/>
                      <a:cs typeface="KoPubWorld돋움체 Bold" panose="00000800000000000000" pitchFamily="2" charset="-127"/>
                    </a:rPr>
                    <a:t>30.91</a:t>
                  </a:r>
                  <a:endParaRPr lang="ko-KR" altLang="en-US" sz="12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KoPubWorld돋움체 Bold" panose="00000800000000000000" pitchFamily="2" charset="-127"/>
                  </a:endParaRPr>
                </a:p>
              </p:txBody>
            </p:sp>
            <p:sp>
              <p:nvSpPr>
                <p:cNvPr id="171" name="사각형: 둥근 모서리 170">
                  <a:extLst>
                    <a:ext uri="{FF2B5EF4-FFF2-40B4-BE49-F238E27FC236}">
                      <a16:creationId xmlns:a16="http://schemas.microsoft.com/office/drawing/2014/main" xmlns="" id="{924BDB14-0FA6-469D-9960-C6C9F4FA9B87}"/>
                    </a:ext>
                  </a:extLst>
                </p:cNvPr>
                <p:cNvSpPr/>
                <p:nvPr/>
              </p:nvSpPr>
              <p:spPr>
                <a:xfrm>
                  <a:off x="8818938" y="5617596"/>
                  <a:ext cx="994325" cy="622765"/>
                </a:xfrm>
                <a:prstGeom prst="roundRect">
                  <a:avLst>
                    <a:gd name="adj" fmla="val 30841"/>
                  </a:avLst>
                </a:prstGeom>
                <a:solidFill>
                  <a:srgbClr val="F0F0F0"/>
                </a:solidFill>
                <a:ln w="25400">
                  <a:solidFill>
                    <a:srgbClr val="C6D3DF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altLang="ko-KR" sz="1600" dirty="0">
                    <a:solidFill>
                      <a:srgbClr val="4E4E4E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KoPubWorld돋움체 Bold" panose="00000800000000000000" pitchFamily="2" charset="-127"/>
                  </a:endParaRPr>
                </a:p>
              </p:txBody>
            </p:sp>
            <p:sp>
              <p:nvSpPr>
                <p:cNvPr id="172" name="TextBox 171">
                  <a:extLst>
                    <a:ext uri="{FF2B5EF4-FFF2-40B4-BE49-F238E27FC236}">
                      <a16:creationId xmlns:a16="http://schemas.microsoft.com/office/drawing/2014/main" xmlns="" id="{6AAAA768-D906-4C97-9C0F-16C8A28B2BDF}"/>
                    </a:ext>
                  </a:extLst>
                </p:cNvPr>
                <p:cNvSpPr txBox="1"/>
                <p:nvPr/>
              </p:nvSpPr>
              <p:spPr>
                <a:xfrm>
                  <a:off x="9029003" y="5790478"/>
                  <a:ext cx="574196" cy="27699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 anchor="ctr">
                  <a:spAutoFit/>
                </a:bodyPr>
                <a:lstStyle/>
                <a:p>
                  <a:pPr algn="ctr"/>
                  <a:r>
                    <a:rPr lang="en-US" altLang="ko-KR" sz="1200" dirty="0">
                      <a:latin typeface="맑은 고딕" panose="020B0503020000020004" pitchFamily="50" charset="-127"/>
                      <a:ea typeface="맑은 고딕" panose="020B0503020000020004" pitchFamily="50" charset="-127"/>
                      <a:cs typeface="KoPubWorld돋움체 Bold" panose="00000800000000000000" pitchFamily="2" charset="-127"/>
                    </a:rPr>
                    <a:t>29.34</a:t>
                  </a:r>
                  <a:endParaRPr lang="ko-KR" altLang="en-US" sz="12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KoPubWorld돋움체 Bold" panose="00000800000000000000" pitchFamily="2" charset="-127"/>
                  </a:endParaRPr>
                </a:p>
              </p:txBody>
            </p:sp>
            <p:sp>
              <p:nvSpPr>
                <p:cNvPr id="173" name="사각형: 둥근 모서리 172">
                  <a:extLst>
                    <a:ext uri="{FF2B5EF4-FFF2-40B4-BE49-F238E27FC236}">
                      <a16:creationId xmlns:a16="http://schemas.microsoft.com/office/drawing/2014/main" xmlns="" id="{5F0294F4-543A-42A1-A048-0070ECED11AD}"/>
                    </a:ext>
                  </a:extLst>
                </p:cNvPr>
                <p:cNvSpPr/>
                <p:nvPr/>
              </p:nvSpPr>
              <p:spPr>
                <a:xfrm>
                  <a:off x="8818938" y="6226038"/>
                  <a:ext cx="994325" cy="622765"/>
                </a:xfrm>
                <a:prstGeom prst="roundRect">
                  <a:avLst>
                    <a:gd name="adj" fmla="val 30841"/>
                  </a:avLst>
                </a:prstGeom>
                <a:solidFill>
                  <a:srgbClr val="C6D3DF"/>
                </a:solidFill>
                <a:ln w="25400">
                  <a:solidFill>
                    <a:srgbClr val="C6D3DF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altLang="ko-KR" sz="1600" dirty="0">
                    <a:solidFill>
                      <a:srgbClr val="4E4E4E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KoPubWorld돋움체 Bold" panose="00000800000000000000" pitchFamily="2" charset="-127"/>
                  </a:endParaRPr>
                </a:p>
              </p:txBody>
            </p:sp>
            <p:sp>
              <p:nvSpPr>
                <p:cNvPr id="174" name="TextBox 173">
                  <a:extLst>
                    <a:ext uri="{FF2B5EF4-FFF2-40B4-BE49-F238E27FC236}">
                      <a16:creationId xmlns:a16="http://schemas.microsoft.com/office/drawing/2014/main" xmlns="" id="{6E5D665D-04F6-406A-94A9-59659771C560}"/>
                    </a:ext>
                  </a:extLst>
                </p:cNvPr>
                <p:cNvSpPr txBox="1"/>
                <p:nvPr/>
              </p:nvSpPr>
              <p:spPr>
                <a:xfrm>
                  <a:off x="9029003" y="6421703"/>
                  <a:ext cx="574196" cy="27699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 anchor="ctr">
                  <a:spAutoFit/>
                </a:bodyPr>
                <a:lstStyle/>
                <a:p>
                  <a:pPr algn="ctr"/>
                  <a:r>
                    <a:rPr lang="en-US" altLang="ko-KR" sz="1200" dirty="0">
                      <a:latin typeface="맑은 고딕" panose="020B0503020000020004" pitchFamily="50" charset="-127"/>
                      <a:ea typeface="맑은 고딕" panose="020B0503020000020004" pitchFamily="50" charset="-127"/>
                      <a:cs typeface="KoPubWorld돋움체 Bold" panose="00000800000000000000" pitchFamily="2" charset="-127"/>
                    </a:rPr>
                    <a:t>33.51</a:t>
                  </a:r>
                  <a:endParaRPr lang="ko-KR" altLang="en-US" sz="12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KoPubWorld돋움체 Bold" panose="00000800000000000000" pitchFamily="2" charset="-127"/>
                  </a:endParaRPr>
                </a:p>
              </p:txBody>
            </p:sp>
            <p:sp>
              <p:nvSpPr>
                <p:cNvPr id="175" name="TextBox 174">
                  <a:extLst>
                    <a:ext uri="{FF2B5EF4-FFF2-40B4-BE49-F238E27FC236}">
                      <a16:creationId xmlns:a16="http://schemas.microsoft.com/office/drawing/2014/main" xmlns="" id="{6862D8C8-D7DA-41B1-988B-A256B59814EC}"/>
                    </a:ext>
                  </a:extLst>
                </p:cNvPr>
                <p:cNvSpPr txBox="1"/>
                <p:nvPr/>
              </p:nvSpPr>
              <p:spPr>
                <a:xfrm>
                  <a:off x="10872233" y="3893316"/>
                  <a:ext cx="1116049" cy="26161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 anchor="ctr">
                  <a:spAutoFit/>
                </a:bodyPr>
                <a:lstStyle/>
                <a:p>
                  <a:r>
                    <a:rPr lang="ko-KR" altLang="en-US" sz="1100" dirty="0" err="1">
                      <a:latin typeface="맑은 고딕" panose="020B0503020000020004" pitchFamily="50" charset="-127"/>
                      <a:ea typeface="맑은 고딕" panose="020B0503020000020004" pitchFamily="50" charset="-127"/>
                      <a:cs typeface="KoPubWorld돋움체 Medium" panose="00000600000000000000" pitchFamily="2" charset="-127"/>
                    </a:rPr>
                    <a:t>갈현로</a:t>
                  </a:r>
                  <a:r>
                    <a:rPr lang="ko-KR" altLang="en-US" sz="1100" dirty="0">
                      <a:latin typeface="맑은 고딕" panose="020B0503020000020004" pitchFamily="50" charset="-127"/>
                      <a:ea typeface="맑은 고딕" panose="020B0503020000020004" pitchFamily="50" charset="-127"/>
                      <a:cs typeface="KoPubWorld돋움체 Medium" panose="00000600000000000000" pitchFamily="2" charset="-127"/>
                    </a:rPr>
                    <a:t> </a:t>
                  </a:r>
                  <a:r>
                    <a:rPr lang="en-US" altLang="ko-KR" sz="1100" dirty="0">
                      <a:latin typeface="맑은 고딕" panose="020B0503020000020004" pitchFamily="50" charset="-127"/>
                      <a:ea typeface="맑은 고딕" panose="020B0503020000020004" pitchFamily="50" charset="-127"/>
                      <a:cs typeface="KoPubWorld돋움체 Medium" panose="00000600000000000000" pitchFamily="2" charset="-127"/>
                    </a:rPr>
                    <a:t>33</a:t>
                  </a:r>
                  <a:r>
                    <a:rPr lang="ko-KR" altLang="en-US" sz="1100" dirty="0">
                      <a:latin typeface="맑은 고딕" panose="020B0503020000020004" pitchFamily="50" charset="-127"/>
                      <a:ea typeface="맑은 고딕" panose="020B0503020000020004" pitchFamily="50" charset="-127"/>
                      <a:cs typeface="KoPubWorld돋움체 Medium" panose="00000600000000000000" pitchFamily="2" charset="-127"/>
                    </a:rPr>
                    <a:t>길</a:t>
                  </a:r>
                </a:p>
              </p:txBody>
            </p:sp>
            <p:sp>
              <p:nvSpPr>
                <p:cNvPr id="176" name="TextBox 175">
                  <a:extLst>
                    <a:ext uri="{FF2B5EF4-FFF2-40B4-BE49-F238E27FC236}">
                      <a16:creationId xmlns:a16="http://schemas.microsoft.com/office/drawing/2014/main" xmlns="" id="{EA704334-AE1F-4796-83B3-1EA711C6AE1C}"/>
                    </a:ext>
                  </a:extLst>
                </p:cNvPr>
                <p:cNvSpPr txBox="1"/>
                <p:nvPr/>
              </p:nvSpPr>
              <p:spPr>
                <a:xfrm>
                  <a:off x="10872233" y="4511439"/>
                  <a:ext cx="1116049" cy="26161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 anchor="ctr">
                  <a:spAutoFit/>
                </a:bodyPr>
                <a:lstStyle/>
                <a:p>
                  <a:r>
                    <a:rPr lang="ko-KR" altLang="en-US" sz="1100" dirty="0" err="1">
                      <a:latin typeface="맑은 고딕" panose="020B0503020000020004" pitchFamily="50" charset="-127"/>
                      <a:ea typeface="맑은 고딕" panose="020B0503020000020004" pitchFamily="50" charset="-127"/>
                      <a:cs typeface="KoPubWorld돋움체 Medium" panose="00000600000000000000" pitchFamily="2" charset="-127"/>
                    </a:rPr>
                    <a:t>갈현로</a:t>
                  </a:r>
                  <a:r>
                    <a:rPr lang="ko-KR" altLang="en-US" sz="1100" dirty="0">
                      <a:latin typeface="맑은 고딕" panose="020B0503020000020004" pitchFamily="50" charset="-127"/>
                      <a:ea typeface="맑은 고딕" panose="020B0503020000020004" pitchFamily="50" charset="-127"/>
                      <a:cs typeface="KoPubWorld돋움체 Medium" panose="00000600000000000000" pitchFamily="2" charset="-127"/>
                    </a:rPr>
                    <a:t> </a:t>
                  </a:r>
                  <a:r>
                    <a:rPr lang="en-US" altLang="ko-KR" sz="1100" dirty="0">
                      <a:latin typeface="맑은 고딕" panose="020B0503020000020004" pitchFamily="50" charset="-127"/>
                      <a:ea typeface="맑은 고딕" panose="020B0503020000020004" pitchFamily="50" charset="-127"/>
                      <a:cs typeface="KoPubWorld돋움체 Medium" panose="00000600000000000000" pitchFamily="2" charset="-127"/>
                    </a:rPr>
                    <a:t>41</a:t>
                  </a:r>
                  <a:r>
                    <a:rPr lang="ko-KR" altLang="en-US" sz="1100" dirty="0">
                      <a:latin typeface="맑은 고딕" panose="020B0503020000020004" pitchFamily="50" charset="-127"/>
                      <a:ea typeface="맑은 고딕" panose="020B0503020000020004" pitchFamily="50" charset="-127"/>
                      <a:cs typeface="KoPubWorld돋움체 Medium" panose="00000600000000000000" pitchFamily="2" charset="-127"/>
                    </a:rPr>
                    <a:t>길</a:t>
                  </a:r>
                </a:p>
              </p:txBody>
            </p:sp>
            <p:sp>
              <p:nvSpPr>
                <p:cNvPr id="177" name="TextBox 176">
                  <a:extLst>
                    <a:ext uri="{FF2B5EF4-FFF2-40B4-BE49-F238E27FC236}">
                      <a16:creationId xmlns:a16="http://schemas.microsoft.com/office/drawing/2014/main" xmlns="" id="{D076AFF5-9285-4257-8F66-87D529D2C4FA}"/>
                    </a:ext>
                  </a:extLst>
                </p:cNvPr>
                <p:cNvSpPr txBox="1"/>
                <p:nvPr/>
              </p:nvSpPr>
              <p:spPr>
                <a:xfrm>
                  <a:off x="10872233" y="5153793"/>
                  <a:ext cx="1116049" cy="26161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 anchor="ctr">
                  <a:spAutoFit/>
                </a:bodyPr>
                <a:lstStyle/>
                <a:p>
                  <a:r>
                    <a:rPr lang="ko-KR" altLang="en-US" sz="1100" dirty="0" err="1">
                      <a:latin typeface="맑은 고딕" panose="020B0503020000020004" pitchFamily="50" charset="-127"/>
                      <a:ea typeface="맑은 고딕" panose="020B0503020000020004" pitchFamily="50" charset="-127"/>
                      <a:cs typeface="KoPubWorld돋움체 Medium" panose="00000600000000000000" pitchFamily="2" charset="-127"/>
                    </a:rPr>
                    <a:t>갈현로</a:t>
                  </a:r>
                  <a:r>
                    <a:rPr lang="ko-KR" altLang="en-US" sz="1100" dirty="0">
                      <a:latin typeface="맑은 고딕" panose="020B0503020000020004" pitchFamily="50" charset="-127"/>
                      <a:ea typeface="맑은 고딕" panose="020B0503020000020004" pitchFamily="50" charset="-127"/>
                      <a:cs typeface="KoPubWorld돋움체 Medium" panose="00000600000000000000" pitchFamily="2" charset="-127"/>
                    </a:rPr>
                    <a:t> </a:t>
                  </a:r>
                  <a:r>
                    <a:rPr lang="en-US" altLang="ko-KR" sz="1100" dirty="0">
                      <a:latin typeface="맑은 고딕" panose="020B0503020000020004" pitchFamily="50" charset="-127"/>
                      <a:ea typeface="맑은 고딕" panose="020B0503020000020004" pitchFamily="50" charset="-127"/>
                      <a:cs typeface="KoPubWorld돋움체 Medium" panose="00000600000000000000" pitchFamily="2" charset="-127"/>
                    </a:rPr>
                    <a:t>7</a:t>
                  </a:r>
                  <a:r>
                    <a:rPr lang="ko-KR" altLang="en-US" sz="1100" dirty="0">
                      <a:latin typeface="맑은 고딕" panose="020B0503020000020004" pitchFamily="50" charset="-127"/>
                      <a:ea typeface="맑은 고딕" panose="020B0503020000020004" pitchFamily="50" charset="-127"/>
                      <a:cs typeface="KoPubWorld돋움체 Medium" panose="00000600000000000000" pitchFamily="2" charset="-127"/>
                    </a:rPr>
                    <a:t>길</a:t>
                  </a:r>
                </a:p>
              </p:txBody>
            </p:sp>
            <p:sp>
              <p:nvSpPr>
                <p:cNvPr id="178" name="TextBox 177">
                  <a:extLst>
                    <a:ext uri="{FF2B5EF4-FFF2-40B4-BE49-F238E27FC236}">
                      <a16:creationId xmlns:a16="http://schemas.microsoft.com/office/drawing/2014/main" xmlns="" id="{D8DEFEBD-851B-4975-AF7F-88B45DEF62F0}"/>
                    </a:ext>
                  </a:extLst>
                </p:cNvPr>
                <p:cNvSpPr txBox="1"/>
                <p:nvPr/>
              </p:nvSpPr>
              <p:spPr>
                <a:xfrm>
                  <a:off x="10872233" y="5792406"/>
                  <a:ext cx="1116049" cy="26161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 anchor="ctr">
                  <a:spAutoFit/>
                </a:bodyPr>
                <a:lstStyle/>
                <a:p>
                  <a:r>
                    <a:rPr lang="ko-KR" altLang="en-US" sz="1100" dirty="0" err="1">
                      <a:latin typeface="맑은 고딕" panose="020B0503020000020004" pitchFamily="50" charset="-127"/>
                      <a:ea typeface="맑은 고딕" panose="020B0503020000020004" pitchFamily="50" charset="-127"/>
                      <a:cs typeface="KoPubWorld돋움체 Medium" panose="00000600000000000000" pitchFamily="2" charset="-127"/>
                    </a:rPr>
                    <a:t>갈현로</a:t>
                  </a:r>
                  <a:r>
                    <a:rPr lang="ko-KR" altLang="en-US" sz="1100" dirty="0">
                      <a:latin typeface="맑은 고딕" panose="020B0503020000020004" pitchFamily="50" charset="-127"/>
                      <a:ea typeface="맑은 고딕" panose="020B0503020000020004" pitchFamily="50" charset="-127"/>
                      <a:cs typeface="KoPubWorld돋움체 Medium" panose="00000600000000000000" pitchFamily="2" charset="-127"/>
                    </a:rPr>
                    <a:t> </a:t>
                  </a:r>
                  <a:r>
                    <a:rPr lang="en-US" altLang="ko-KR" sz="1100" dirty="0">
                      <a:latin typeface="맑은 고딕" panose="020B0503020000020004" pitchFamily="50" charset="-127"/>
                      <a:ea typeface="맑은 고딕" panose="020B0503020000020004" pitchFamily="50" charset="-127"/>
                      <a:cs typeface="KoPubWorld돋움체 Medium" panose="00000600000000000000" pitchFamily="2" charset="-127"/>
                    </a:rPr>
                    <a:t>1</a:t>
                  </a:r>
                  <a:r>
                    <a:rPr lang="ko-KR" altLang="en-US" sz="1100" dirty="0">
                      <a:latin typeface="맑은 고딕" panose="020B0503020000020004" pitchFamily="50" charset="-127"/>
                      <a:ea typeface="맑은 고딕" panose="020B0503020000020004" pitchFamily="50" charset="-127"/>
                      <a:cs typeface="KoPubWorld돋움체 Medium" panose="00000600000000000000" pitchFamily="2" charset="-127"/>
                    </a:rPr>
                    <a:t>길</a:t>
                  </a:r>
                </a:p>
              </p:txBody>
            </p:sp>
            <p:sp>
              <p:nvSpPr>
                <p:cNvPr id="179" name="TextBox 178">
                  <a:extLst>
                    <a:ext uri="{FF2B5EF4-FFF2-40B4-BE49-F238E27FC236}">
                      <a16:creationId xmlns:a16="http://schemas.microsoft.com/office/drawing/2014/main" xmlns="" id="{33691976-D945-44B0-96E1-EE58A0E72013}"/>
                    </a:ext>
                  </a:extLst>
                </p:cNvPr>
                <p:cNvSpPr txBox="1"/>
                <p:nvPr/>
              </p:nvSpPr>
              <p:spPr>
                <a:xfrm>
                  <a:off x="10872233" y="6398672"/>
                  <a:ext cx="1116049" cy="26161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 anchor="ctr">
                  <a:spAutoFit/>
                </a:bodyPr>
                <a:lstStyle/>
                <a:p>
                  <a:r>
                    <a:rPr lang="ko-KR" altLang="en-US" sz="1100" dirty="0">
                      <a:latin typeface="맑은 고딕" panose="020B0503020000020004" pitchFamily="50" charset="-127"/>
                      <a:ea typeface="맑은 고딕" panose="020B0503020000020004" pitchFamily="50" charset="-127"/>
                      <a:cs typeface="KoPubWorld돋움체 Medium" panose="00000600000000000000" pitchFamily="2" charset="-127"/>
                    </a:rPr>
                    <a:t>평균</a:t>
                  </a:r>
                </a:p>
              </p:txBody>
            </p:sp>
          </p:grpSp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xmlns="" id="{447BE1F5-0B4C-4906-98A1-51FDCD831125}"/>
                  </a:ext>
                </a:extLst>
              </p:cNvPr>
              <p:cNvSpPr txBox="1"/>
              <p:nvPr/>
            </p:nvSpPr>
            <p:spPr>
              <a:xfrm>
                <a:off x="10019646" y="3388840"/>
                <a:ext cx="646331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ko-KR" altLang="en-US" sz="1200" dirty="0" err="1">
                    <a:latin typeface="맑은 고딕" panose="020B0503020000020004" pitchFamily="50" charset="-127"/>
                    <a:ea typeface="맑은 고딕" panose="020B0503020000020004" pitchFamily="50" charset="-127"/>
                    <a:cs typeface="KoPubWorld돋움체 Medium" panose="00000600000000000000" pitchFamily="2" charset="-127"/>
                  </a:rPr>
                  <a:t>공실률</a:t>
                </a:r>
                <a:endParaRPr lang="ko-KR" altLang="en-US" sz="1200" dirty="0"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Medium" panose="00000600000000000000" pitchFamily="2" charset="-127"/>
                </a:endParaRPr>
              </a:p>
            </p:txBody>
          </p:sp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xmlns="" id="{5300C7FF-8912-48D7-B46F-EACFB99AC016}"/>
                  </a:ext>
                </a:extLst>
              </p:cNvPr>
              <p:cNvSpPr txBox="1"/>
              <p:nvPr/>
            </p:nvSpPr>
            <p:spPr>
              <a:xfrm>
                <a:off x="8984378" y="3388840"/>
                <a:ext cx="646331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ko-KR" altLang="en-US" sz="12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KoPubWorld돋움체 Medium" panose="00000600000000000000" pitchFamily="2" charset="-127"/>
                  </a:rPr>
                  <a:t>임대료</a:t>
                </a:r>
              </a:p>
            </p:txBody>
          </p:sp>
        </p:grp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xmlns="" id="{F988BD32-C59C-4E3F-B1E2-9F2B084C6DE9}"/>
              </a:ext>
            </a:extLst>
          </p:cNvPr>
          <p:cNvGrpSpPr/>
          <p:nvPr/>
        </p:nvGrpSpPr>
        <p:grpSpPr>
          <a:xfrm>
            <a:off x="676120" y="891386"/>
            <a:ext cx="6255239" cy="5687503"/>
            <a:chOff x="676120" y="891386"/>
            <a:chExt cx="6255239" cy="5687503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xmlns="" id="{E29D805B-907D-46B9-A03C-F144B611D172}"/>
                </a:ext>
              </a:extLst>
            </p:cNvPr>
            <p:cNvGrpSpPr/>
            <p:nvPr/>
          </p:nvGrpSpPr>
          <p:grpSpPr>
            <a:xfrm>
              <a:off x="718324" y="1526578"/>
              <a:ext cx="1653278" cy="2096763"/>
              <a:chOff x="497974" y="1303415"/>
              <a:chExt cx="3115874" cy="2985639"/>
            </a:xfrm>
          </p:grpSpPr>
          <p:sp>
            <p:nvSpPr>
              <p:cNvPr id="2" name="사각형: 둥근 모서리 1">
                <a:extLst>
                  <a:ext uri="{FF2B5EF4-FFF2-40B4-BE49-F238E27FC236}">
                    <a16:creationId xmlns:a16="http://schemas.microsoft.com/office/drawing/2014/main" xmlns="" id="{97D7D4C6-A231-48B3-9978-3F97254A37F4}"/>
                  </a:ext>
                </a:extLst>
              </p:cNvPr>
              <p:cNvSpPr/>
              <p:nvPr/>
            </p:nvSpPr>
            <p:spPr>
              <a:xfrm>
                <a:off x="497974" y="1303415"/>
                <a:ext cx="3115874" cy="2985639"/>
              </a:xfrm>
              <a:prstGeom prst="roundRect">
                <a:avLst>
                  <a:gd name="adj" fmla="val 30841"/>
                </a:avLst>
              </a:prstGeom>
              <a:solidFill>
                <a:schemeClr val="bg1"/>
              </a:solidFill>
              <a:ln w="76200">
                <a:solidFill>
                  <a:schemeClr val="bg1">
                    <a:lumMod val="50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sz="1400" dirty="0">
                  <a:solidFill>
                    <a:srgbClr val="4E4E4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Bold" panose="00000800000000000000" pitchFamily="2" charset="-127"/>
                </a:endParaRPr>
              </a:p>
            </p:txBody>
          </p:sp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xmlns="" id="{1EA12A9D-CF51-4046-A1BF-9CC05BA7E9A6}"/>
                  </a:ext>
                </a:extLst>
              </p:cNvPr>
              <p:cNvSpPr/>
              <p:nvPr/>
            </p:nvSpPr>
            <p:spPr>
              <a:xfrm>
                <a:off x="752963" y="2204595"/>
                <a:ext cx="2605895" cy="118328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anchor="ctr">
                <a:spAutoFit/>
              </a:bodyPr>
              <a:lstStyle/>
              <a:p>
                <a:pPr algn="ctr"/>
                <a:r>
                  <a:rPr lang="ko-KR" altLang="en-US" sz="1600" dirty="0">
                    <a:solidFill>
                      <a:srgbClr val="4E4E4E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KoPubWorld돋움체 Bold" panose="00000800000000000000" pitchFamily="2" charset="-127"/>
                  </a:rPr>
                  <a:t>명동 실제 </a:t>
                </a:r>
                <a:endParaRPr lang="en-US" altLang="ko-KR" sz="1600" dirty="0">
                  <a:solidFill>
                    <a:srgbClr val="4E4E4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Bold" panose="00000800000000000000" pitchFamily="2" charset="-127"/>
                </a:endParaRPr>
              </a:p>
              <a:p>
                <a:pPr algn="ctr"/>
                <a:r>
                  <a:rPr lang="ko-KR" altLang="en-US" sz="1600" dirty="0">
                    <a:solidFill>
                      <a:srgbClr val="4E4E4E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KoPubWorld돋움체 Bold" panose="00000800000000000000" pitchFamily="2" charset="-127"/>
                  </a:rPr>
                  <a:t>평균 임대료</a:t>
                </a:r>
                <a:endParaRPr lang="en-US" altLang="ko-KR" sz="1600" dirty="0">
                  <a:solidFill>
                    <a:srgbClr val="4E4E4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Bold" panose="00000800000000000000" pitchFamily="2" charset="-127"/>
                </a:endParaRPr>
              </a:p>
              <a:p>
                <a:pPr algn="ctr"/>
                <a:r>
                  <a:rPr lang="en-US" altLang="ko-KR" sz="1600" u="sng" dirty="0">
                    <a:solidFill>
                      <a:srgbClr val="4E4E4E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KoPubWorld돋움체 Bold" panose="00000800000000000000" pitchFamily="2" charset="-127"/>
                  </a:rPr>
                  <a:t>295.1</a:t>
                </a:r>
              </a:p>
            </p:txBody>
          </p:sp>
        </p:grpSp>
        <p:grpSp>
          <p:nvGrpSpPr>
            <p:cNvPr id="82" name="그룹 81">
              <a:extLst>
                <a:ext uri="{FF2B5EF4-FFF2-40B4-BE49-F238E27FC236}">
                  <a16:creationId xmlns:a16="http://schemas.microsoft.com/office/drawing/2014/main" xmlns="" id="{55C6113D-523C-4913-B6FF-764139335228}"/>
                </a:ext>
              </a:extLst>
            </p:cNvPr>
            <p:cNvGrpSpPr/>
            <p:nvPr/>
          </p:nvGrpSpPr>
          <p:grpSpPr>
            <a:xfrm>
              <a:off x="718324" y="4037736"/>
              <a:ext cx="1653278" cy="2541153"/>
              <a:chOff x="497974" y="1303415"/>
              <a:chExt cx="3115874" cy="2985639"/>
            </a:xfrm>
          </p:grpSpPr>
          <p:sp>
            <p:nvSpPr>
              <p:cNvPr id="83" name="사각형: 둥근 모서리 82">
                <a:extLst>
                  <a:ext uri="{FF2B5EF4-FFF2-40B4-BE49-F238E27FC236}">
                    <a16:creationId xmlns:a16="http://schemas.microsoft.com/office/drawing/2014/main" xmlns="" id="{27AFFA36-1994-478D-9FB5-CEECDBF76CC9}"/>
                  </a:ext>
                </a:extLst>
              </p:cNvPr>
              <p:cNvSpPr/>
              <p:nvPr/>
            </p:nvSpPr>
            <p:spPr>
              <a:xfrm>
                <a:off x="497974" y="1303415"/>
                <a:ext cx="3115874" cy="2985639"/>
              </a:xfrm>
              <a:prstGeom prst="roundRect">
                <a:avLst>
                  <a:gd name="adj" fmla="val 30841"/>
                </a:avLst>
              </a:prstGeom>
              <a:solidFill>
                <a:schemeClr val="bg1"/>
              </a:solidFill>
              <a:ln w="76200">
                <a:solidFill>
                  <a:schemeClr val="bg1">
                    <a:lumMod val="50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sz="1400" dirty="0">
                  <a:solidFill>
                    <a:srgbClr val="4E4E4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Bold" panose="00000800000000000000" pitchFamily="2" charset="-127"/>
                </a:endParaRPr>
              </a:p>
            </p:txBody>
          </p:sp>
          <p:sp>
            <p:nvSpPr>
              <p:cNvPr id="84" name="직사각형 83">
                <a:extLst>
                  <a:ext uri="{FF2B5EF4-FFF2-40B4-BE49-F238E27FC236}">
                    <a16:creationId xmlns:a16="http://schemas.microsoft.com/office/drawing/2014/main" xmlns="" id="{71BA8876-70F7-4FBD-9BAD-64AFAEB27B50}"/>
                  </a:ext>
                </a:extLst>
              </p:cNvPr>
              <p:cNvSpPr/>
              <p:nvPr/>
            </p:nvSpPr>
            <p:spPr>
              <a:xfrm>
                <a:off x="752963" y="2308058"/>
                <a:ext cx="2605895" cy="97635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anchor="ctr">
                <a:spAutoFit/>
              </a:bodyPr>
              <a:lstStyle/>
              <a:p>
                <a:pPr algn="ctr"/>
                <a:r>
                  <a:rPr lang="ko-KR" altLang="en-US" sz="1600" dirty="0">
                    <a:solidFill>
                      <a:srgbClr val="4E4E4E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KoPubWorld돋움체 Bold" panose="00000800000000000000" pitchFamily="2" charset="-127"/>
                  </a:rPr>
                  <a:t>압구정 실제 </a:t>
                </a:r>
                <a:endParaRPr lang="en-US" altLang="ko-KR" sz="1600" dirty="0">
                  <a:solidFill>
                    <a:srgbClr val="4E4E4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Bold" panose="00000800000000000000" pitchFamily="2" charset="-127"/>
                </a:endParaRPr>
              </a:p>
              <a:p>
                <a:pPr algn="ctr"/>
                <a:r>
                  <a:rPr lang="ko-KR" altLang="en-US" sz="1600" dirty="0">
                    <a:solidFill>
                      <a:srgbClr val="4E4E4E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KoPubWorld돋움체 Bold" panose="00000800000000000000" pitchFamily="2" charset="-127"/>
                  </a:rPr>
                  <a:t>평균 </a:t>
                </a:r>
                <a:r>
                  <a:rPr lang="ko-KR" altLang="en-US" sz="1600" dirty="0" err="1">
                    <a:solidFill>
                      <a:srgbClr val="4E4E4E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KoPubWorld돋움체 Bold" panose="00000800000000000000" pitchFamily="2" charset="-127"/>
                  </a:rPr>
                  <a:t>공실률</a:t>
                </a:r>
                <a:endParaRPr lang="en-US" altLang="ko-KR" sz="1600" dirty="0">
                  <a:solidFill>
                    <a:srgbClr val="4E4E4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Bold" panose="00000800000000000000" pitchFamily="2" charset="-127"/>
                </a:endParaRPr>
              </a:p>
              <a:p>
                <a:pPr algn="ctr"/>
                <a:r>
                  <a:rPr lang="en-US" altLang="ko-KR" sz="1600" u="sng" dirty="0">
                    <a:solidFill>
                      <a:srgbClr val="4E4E4E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KoPubWorld돋움체 Bold" panose="00000800000000000000" pitchFamily="2" charset="-127"/>
                  </a:rPr>
                  <a:t>10.0</a:t>
                </a:r>
              </a:p>
            </p:txBody>
          </p:sp>
        </p:grpSp>
        <p:sp>
          <p:nvSpPr>
            <p:cNvPr id="180" name="TextBox 179">
              <a:extLst>
                <a:ext uri="{FF2B5EF4-FFF2-40B4-BE49-F238E27FC236}">
                  <a16:creationId xmlns:a16="http://schemas.microsoft.com/office/drawing/2014/main" xmlns="" id="{29DBFCAC-009B-4655-888A-D933EF044393}"/>
                </a:ext>
              </a:extLst>
            </p:cNvPr>
            <p:cNvSpPr txBox="1"/>
            <p:nvPr/>
          </p:nvSpPr>
          <p:spPr>
            <a:xfrm>
              <a:off x="676120" y="891386"/>
              <a:ext cx="625523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dirty="0"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Light" panose="00000300000000000000" pitchFamily="2" charset="-127"/>
                </a:rPr>
                <a:t>인공지능을 활용한 </a:t>
              </a:r>
              <a:r>
                <a:rPr lang="ko-KR" altLang="en-US" sz="2000" u="sng" dirty="0">
                  <a:solidFill>
                    <a:srgbClr val="A60014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Bold" panose="00000800000000000000" pitchFamily="2" charset="-127"/>
                </a:rPr>
                <a:t>세부 </a:t>
              </a:r>
              <a:r>
                <a:rPr lang="ko-KR" altLang="en-US" sz="2000" u="sng" dirty="0" smtClean="0">
                  <a:solidFill>
                    <a:srgbClr val="A60014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Bold" panose="00000800000000000000" pitchFamily="2" charset="-127"/>
                </a:rPr>
                <a:t>지역별 </a:t>
              </a:r>
              <a:r>
                <a:rPr lang="ko-KR" altLang="en-US" sz="2000" u="sng" dirty="0">
                  <a:solidFill>
                    <a:srgbClr val="A60014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Bold" panose="00000800000000000000" pitchFamily="2" charset="-127"/>
                </a:rPr>
                <a:t>임대료</a:t>
              </a:r>
              <a:r>
                <a:rPr lang="en-US" altLang="ko-KR" sz="2000" u="sng" dirty="0">
                  <a:solidFill>
                    <a:srgbClr val="A60014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Bold" panose="00000800000000000000" pitchFamily="2" charset="-127"/>
                </a:rPr>
                <a:t>, </a:t>
              </a:r>
              <a:r>
                <a:rPr lang="ko-KR" altLang="en-US" sz="2000" u="sng" dirty="0" err="1">
                  <a:solidFill>
                    <a:srgbClr val="A60014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Bold" panose="00000800000000000000" pitchFamily="2" charset="-127"/>
                </a:rPr>
                <a:t>공실률</a:t>
              </a:r>
              <a:r>
                <a:rPr lang="ko-KR" altLang="en-US" sz="2000" u="sng" dirty="0">
                  <a:solidFill>
                    <a:srgbClr val="A60014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Bold" panose="00000800000000000000" pitchFamily="2" charset="-127"/>
                </a:rPr>
                <a:t> 예측</a:t>
              </a:r>
            </a:p>
          </p:txBody>
        </p:sp>
      </p:grpSp>
      <p:grpSp>
        <p:nvGrpSpPr>
          <p:cNvPr id="116" name="그룹 115">
            <a:extLst>
              <a:ext uri="{FF2B5EF4-FFF2-40B4-BE49-F238E27FC236}">
                <a16:creationId xmlns:a16="http://schemas.microsoft.com/office/drawing/2014/main" xmlns="" id="{75C42192-8869-48A7-9196-D8EC3E18C577}"/>
              </a:ext>
            </a:extLst>
          </p:cNvPr>
          <p:cNvGrpSpPr/>
          <p:nvPr/>
        </p:nvGrpSpPr>
        <p:grpSpPr>
          <a:xfrm>
            <a:off x="0" y="0"/>
            <a:ext cx="12192000" cy="710712"/>
            <a:chOff x="0" y="0"/>
            <a:chExt cx="12192000" cy="710712"/>
          </a:xfrm>
        </p:grpSpPr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xmlns="" id="{B967CEC9-8F48-492E-93EF-A224BFBD6D86}"/>
                </a:ext>
              </a:extLst>
            </p:cNvPr>
            <p:cNvSpPr/>
            <p:nvPr/>
          </p:nvSpPr>
          <p:spPr>
            <a:xfrm>
              <a:off x="0" y="0"/>
              <a:ext cx="12192000" cy="691662"/>
            </a:xfrm>
            <a:prstGeom prst="rect">
              <a:avLst/>
            </a:prstGeom>
            <a:gradFill flip="none" rotWithShape="1">
              <a:gsLst>
                <a:gs pos="0">
                  <a:srgbClr val="C00000"/>
                </a:gs>
                <a:gs pos="100000">
                  <a:schemeClr val="accent3">
                    <a:lumMod val="7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400" b="1" dirty="0">
                  <a:solidFill>
                    <a:schemeClr val="bg1"/>
                  </a:solidFill>
                </a:rPr>
                <a:t>3-2) </a:t>
              </a:r>
              <a:r>
                <a:rPr lang="ko-KR" altLang="en-US" sz="2400" b="1" dirty="0">
                  <a:solidFill>
                    <a:schemeClr val="bg1"/>
                  </a:solidFill>
                  <a:latin typeface="맑은 고딕" panose="020B0503020000020004" pitchFamily="50" charset="-127"/>
                </a:rPr>
                <a:t>인공지능을 활용한 </a:t>
              </a:r>
              <a:r>
                <a:rPr lang="ko-KR" altLang="en-US" sz="2400" b="1" dirty="0" err="1" smtClean="0">
                  <a:solidFill>
                    <a:schemeClr val="bg1"/>
                  </a:solidFill>
                  <a:latin typeface="맑은 고딕" panose="020B0503020000020004" pitchFamily="50" charset="-127"/>
                </a:rPr>
                <a:t>상권별</a:t>
              </a:r>
              <a:r>
                <a:rPr lang="ko-KR" altLang="en-US" sz="2400" b="1" dirty="0" smtClean="0">
                  <a:solidFill>
                    <a:schemeClr val="bg1"/>
                  </a:solidFill>
                  <a:latin typeface="맑은 고딕" panose="020B0503020000020004" pitchFamily="50" charset="-127"/>
                </a:rPr>
                <a:t> </a:t>
              </a:r>
              <a:r>
                <a:rPr lang="ko-KR" altLang="en-US" sz="2400" b="1" dirty="0">
                  <a:solidFill>
                    <a:schemeClr val="bg1"/>
                  </a:solidFill>
                  <a:latin typeface="맑은 고딕" panose="020B0503020000020004" pitchFamily="50" charset="-127"/>
                </a:rPr>
                <a:t>세분화 작업</a:t>
              </a:r>
              <a:endParaRPr lang="en-US" altLang="ko-KR" sz="2400" b="1" dirty="0">
                <a:solidFill>
                  <a:schemeClr val="bg1"/>
                </a:solidFill>
                <a:latin typeface="맑은 고딕" panose="020B0503020000020004" pitchFamily="50" charset="-127"/>
              </a:endParaRPr>
            </a:p>
          </p:txBody>
        </p:sp>
        <p:cxnSp>
          <p:nvCxnSpPr>
            <p:cNvPr id="118" name="직선 연결선 117">
              <a:extLst>
                <a:ext uri="{FF2B5EF4-FFF2-40B4-BE49-F238E27FC236}">
                  <a16:creationId xmlns:a16="http://schemas.microsoft.com/office/drawing/2014/main" xmlns="" id="{C4E519BD-27B9-41B6-9054-B7AE4E9FF1C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0712"/>
              <a:ext cx="12192000" cy="0"/>
            </a:xfrm>
            <a:prstGeom prst="line">
              <a:avLst/>
            </a:prstGeom>
            <a:ln w="38100">
              <a:gradFill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tx1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2147102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사각형: 둥근 모서리 70">
            <a:extLst>
              <a:ext uri="{FF2B5EF4-FFF2-40B4-BE49-F238E27FC236}">
                <a16:creationId xmlns:a16="http://schemas.microsoft.com/office/drawing/2014/main" xmlns="" id="{E044DF82-B5E5-4A07-AF1A-5A353E978A72}"/>
              </a:ext>
            </a:extLst>
          </p:cNvPr>
          <p:cNvSpPr/>
          <p:nvPr/>
        </p:nvSpPr>
        <p:spPr>
          <a:xfrm>
            <a:off x="4571476" y="4840179"/>
            <a:ext cx="1241645" cy="1801583"/>
          </a:xfrm>
          <a:prstGeom prst="roundRect">
            <a:avLst/>
          </a:prstGeom>
          <a:solidFill>
            <a:schemeClr val="bg1">
              <a:alpha val="40000"/>
            </a:schemeClr>
          </a:solidFill>
          <a:ln>
            <a:solidFill>
              <a:schemeClr val="accent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050" dirty="0">
                <a:solidFill>
                  <a:srgbClr val="A60014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Bold" panose="00000800000000000000" pitchFamily="2" charset="-127"/>
              </a:rPr>
              <a:t>공</a:t>
            </a:r>
            <a:endParaRPr lang="en-US" altLang="ko-KR" sz="1050" dirty="0">
              <a:solidFill>
                <a:srgbClr val="A60014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KoPubWorld돋움체 Bold" panose="00000800000000000000" pitchFamily="2" charset="-127"/>
            </a:endParaRPr>
          </a:p>
          <a:p>
            <a:pPr algn="r"/>
            <a:r>
              <a:rPr lang="ko-KR" altLang="en-US" sz="1050" dirty="0">
                <a:solidFill>
                  <a:srgbClr val="A60014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Bold" panose="00000800000000000000" pitchFamily="2" charset="-127"/>
              </a:rPr>
              <a:t>실</a:t>
            </a:r>
            <a:endParaRPr lang="en-US" altLang="ko-KR" sz="1050" dirty="0">
              <a:solidFill>
                <a:srgbClr val="A60014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KoPubWorld돋움체 Bold" panose="00000800000000000000" pitchFamily="2" charset="-127"/>
            </a:endParaRPr>
          </a:p>
          <a:p>
            <a:pPr algn="r"/>
            <a:r>
              <a:rPr lang="ko-KR" altLang="en-US" sz="1050" dirty="0" err="1">
                <a:solidFill>
                  <a:srgbClr val="A60014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Bold" panose="00000800000000000000" pitchFamily="2" charset="-127"/>
              </a:rPr>
              <a:t>률</a:t>
            </a:r>
            <a:endParaRPr lang="en-US" altLang="ko-KR" sz="1050" dirty="0">
              <a:solidFill>
                <a:srgbClr val="A60014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KoPubWorld돋움체 Bold" panose="00000800000000000000" pitchFamily="2" charset="-127"/>
            </a:endParaRPr>
          </a:p>
          <a:p>
            <a:pPr algn="r"/>
            <a:endParaRPr lang="en-US" altLang="ko-KR" sz="1050" dirty="0">
              <a:solidFill>
                <a:srgbClr val="A60014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KoPubWorld돋움체 Bold" panose="00000800000000000000" pitchFamily="2" charset="-127"/>
            </a:endParaRPr>
          </a:p>
          <a:p>
            <a:pPr algn="r"/>
            <a:r>
              <a:rPr lang="ko-KR" altLang="en-US" sz="1050" dirty="0">
                <a:solidFill>
                  <a:srgbClr val="A60014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Bold" panose="00000800000000000000" pitchFamily="2" charset="-127"/>
              </a:rPr>
              <a:t>예</a:t>
            </a:r>
            <a:endParaRPr lang="en-US" altLang="ko-KR" sz="1050" dirty="0">
              <a:solidFill>
                <a:srgbClr val="A60014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KoPubWorld돋움체 Bold" panose="00000800000000000000" pitchFamily="2" charset="-127"/>
            </a:endParaRPr>
          </a:p>
          <a:p>
            <a:pPr algn="r"/>
            <a:r>
              <a:rPr lang="ko-KR" altLang="en-US" sz="1050" dirty="0">
                <a:solidFill>
                  <a:srgbClr val="A60014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Bold" panose="00000800000000000000" pitchFamily="2" charset="-127"/>
              </a:rPr>
              <a:t>측</a:t>
            </a:r>
            <a:endParaRPr lang="en-US" altLang="ko-KR" sz="1050" dirty="0">
              <a:solidFill>
                <a:srgbClr val="A60014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KoPubWorld돋움체 Bold" panose="00000800000000000000" pitchFamily="2" charset="-127"/>
            </a:endParaRPr>
          </a:p>
          <a:p>
            <a:pPr algn="r"/>
            <a:endParaRPr lang="ko-KR" altLang="en-US" sz="1050" dirty="0">
              <a:solidFill>
                <a:srgbClr val="A60014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69" name="사각형: 둥근 모서리 68">
            <a:extLst>
              <a:ext uri="{FF2B5EF4-FFF2-40B4-BE49-F238E27FC236}">
                <a16:creationId xmlns:a16="http://schemas.microsoft.com/office/drawing/2014/main" xmlns="" id="{1E3D6A34-1686-4031-9AAF-C59C5CE75500}"/>
              </a:ext>
            </a:extLst>
          </p:cNvPr>
          <p:cNvSpPr/>
          <p:nvPr/>
        </p:nvSpPr>
        <p:spPr>
          <a:xfrm>
            <a:off x="4571476" y="1998120"/>
            <a:ext cx="1241645" cy="1863150"/>
          </a:xfrm>
          <a:prstGeom prst="roundRect">
            <a:avLst/>
          </a:prstGeom>
          <a:solidFill>
            <a:schemeClr val="bg1">
              <a:alpha val="40000"/>
            </a:schemeClr>
          </a:solidFill>
          <a:ln>
            <a:solidFill>
              <a:schemeClr val="accent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050" dirty="0">
                <a:solidFill>
                  <a:srgbClr val="A60014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Bold" panose="00000800000000000000" pitchFamily="2" charset="-127"/>
              </a:rPr>
              <a:t>임</a:t>
            </a:r>
            <a:endParaRPr lang="en-US" altLang="ko-KR" sz="1050" dirty="0">
              <a:solidFill>
                <a:srgbClr val="A60014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KoPubWorld돋움체 Bold" panose="00000800000000000000" pitchFamily="2" charset="-127"/>
            </a:endParaRPr>
          </a:p>
          <a:p>
            <a:pPr algn="r"/>
            <a:r>
              <a:rPr lang="ko-KR" altLang="en-US" sz="1050" dirty="0">
                <a:solidFill>
                  <a:srgbClr val="A60014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Bold" panose="00000800000000000000" pitchFamily="2" charset="-127"/>
              </a:rPr>
              <a:t>대</a:t>
            </a:r>
            <a:endParaRPr lang="en-US" altLang="ko-KR" sz="1050" dirty="0">
              <a:solidFill>
                <a:srgbClr val="A60014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KoPubWorld돋움체 Bold" panose="00000800000000000000" pitchFamily="2" charset="-127"/>
            </a:endParaRPr>
          </a:p>
          <a:p>
            <a:pPr algn="r"/>
            <a:r>
              <a:rPr lang="ko-KR" altLang="en-US" sz="1050" dirty="0">
                <a:solidFill>
                  <a:srgbClr val="A60014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Bold" panose="00000800000000000000" pitchFamily="2" charset="-127"/>
              </a:rPr>
              <a:t>료</a:t>
            </a:r>
            <a:endParaRPr lang="en-US" altLang="ko-KR" sz="1050" dirty="0">
              <a:solidFill>
                <a:srgbClr val="A60014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KoPubWorld돋움체 Bold" panose="00000800000000000000" pitchFamily="2" charset="-127"/>
            </a:endParaRPr>
          </a:p>
          <a:p>
            <a:pPr algn="r"/>
            <a:endParaRPr lang="en-US" altLang="ko-KR" sz="1050" dirty="0">
              <a:solidFill>
                <a:srgbClr val="A60014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KoPubWorld돋움체 Bold" panose="00000800000000000000" pitchFamily="2" charset="-127"/>
            </a:endParaRPr>
          </a:p>
          <a:p>
            <a:pPr algn="r"/>
            <a:r>
              <a:rPr lang="ko-KR" altLang="en-US" sz="1050" dirty="0">
                <a:solidFill>
                  <a:srgbClr val="A60014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Bold" panose="00000800000000000000" pitchFamily="2" charset="-127"/>
              </a:rPr>
              <a:t>예</a:t>
            </a:r>
            <a:endParaRPr lang="en-US" altLang="ko-KR" sz="1050" dirty="0">
              <a:solidFill>
                <a:srgbClr val="A60014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KoPubWorld돋움체 Bold" panose="00000800000000000000" pitchFamily="2" charset="-127"/>
            </a:endParaRPr>
          </a:p>
          <a:p>
            <a:pPr algn="r"/>
            <a:r>
              <a:rPr lang="ko-KR" altLang="en-US" sz="1050" dirty="0">
                <a:solidFill>
                  <a:srgbClr val="A60014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Bold" panose="00000800000000000000" pitchFamily="2" charset="-127"/>
              </a:rPr>
              <a:t>측</a:t>
            </a:r>
            <a:endParaRPr lang="en-US" altLang="ko-KR" sz="1050" dirty="0">
              <a:solidFill>
                <a:srgbClr val="A60014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KoPubWorld돋움체 Bold" panose="00000800000000000000" pitchFamily="2" charset="-127"/>
            </a:endParaRPr>
          </a:p>
          <a:p>
            <a:pPr algn="r"/>
            <a:endParaRPr lang="ko-KR" altLang="en-US" sz="1050" dirty="0">
              <a:solidFill>
                <a:srgbClr val="A60014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16D354F6-1388-41A2-8290-90B08F2FFE05}"/>
              </a:ext>
            </a:extLst>
          </p:cNvPr>
          <p:cNvSpPr txBox="1"/>
          <p:nvPr/>
        </p:nvSpPr>
        <p:spPr>
          <a:xfrm>
            <a:off x="732392" y="902846"/>
            <a:ext cx="51638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u="sng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ARIMA </a:t>
            </a:r>
            <a:r>
              <a:rPr lang="ko-KR" altLang="en-US" sz="2000" u="sng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모델을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통한 </a:t>
            </a:r>
            <a:r>
              <a:rPr lang="ko-KR" altLang="en-US" sz="2000" dirty="0">
                <a:solidFill>
                  <a:srgbClr val="A60014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향후 </a:t>
            </a:r>
            <a:r>
              <a:rPr lang="ko-KR" altLang="en-US" sz="2000" dirty="0" err="1">
                <a:solidFill>
                  <a:srgbClr val="A60014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공실률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 예측 결과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xmlns="" id="{18D3366D-04E0-4E39-A7A4-B7888C418FDE}"/>
              </a:ext>
            </a:extLst>
          </p:cNvPr>
          <p:cNvGrpSpPr/>
          <p:nvPr/>
        </p:nvGrpSpPr>
        <p:grpSpPr>
          <a:xfrm>
            <a:off x="718324" y="4099635"/>
            <a:ext cx="4896002" cy="2758365"/>
            <a:chOff x="718324" y="4099635"/>
            <a:chExt cx="4896002" cy="2758365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xmlns="" id="{8DF5D9EE-2AAB-4F8B-9F8E-EFAB4515A78D}"/>
                </a:ext>
              </a:extLst>
            </p:cNvPr>
            <p:cNvSpPr txBox="1"/>
            <p:nvPr/>
          </p:nvSpPr>
          <p:spPr>
            <a:xfrm>
              <a:off x="1337515" y="6581001"/>
              <a:ext cx="35473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Light" panose="00000300000000000000" pitchFamily="2" charset="-127"/>
                </a:rPr>
                <a:t>- </a:t>
              </a:r>
              <a:r>
                <a:rPr lang="ko-KR" altLang="en-US" sz="1200" dirty="0"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Light" panose="00000300000000000000" pitchFamily="2" charset="-127"/>
                </a:rPr>
                <a:t>테헤란로 상권은 </a:t>
              </a:r>
              <a:r>
                <a:rPr lang="ko-KR" altLang="en-US" sz="1200" dirty="0" err="1">
                  <a:solidFill>
                    <a:srgbClr val="A60014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Light" panose="00000300000000000000" pitchFamily="2" charset="-127"/>
                </a:rPr>
                <a:t>공실률이</a:t>
              </a:r>
              <a:r>
                <a:rPr lang="ko-KR" altLang="en-US" sz="1200" dirty="0">
                  <a:solidFill>
                    <a:srgbClr val="A60014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Light" panose="00000300000000000000" pitchFamily="2" charset="-127"/>
                </a:rPr>
                <a:t> 증가</a:t>
              </a:r>
              <a:r>
                <a:rPr lang="ko-KR" altLang="en-US" sz="1200" dirty="0"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Light" panose="00000300000000000000" pitchFamily="2" charset="-127"/>
                </a:rPr>
                <a:t>한다고 예측</a:t>
              </a:r>
              <a:endPara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endParaRPr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xmlns="" id="{319A4D3C-F8F8-4F40-9940-B8E4F83AFF22}"/>
                </a:ext>
              </a:extLst>
            </p:cNvPr>
            <p:cNvGrpSpPr/>
            <p:nvPr/>
          </p:nvGrpSpPr>
          <p:grpSpPr>
            <a:xfrm>
              <a:off x="718324" y="4099635"/>
              <a:ext cx="4896002" cy="2591402"/>
              <a:chOff x="718324" y="4099635"/>
              <a:chExt cx="4896002" cy="2591402"/>
            </a:xfrm>
          </p:grpSpPr>
          <p:graphicFrame>
            <p:nvGraphicFramePr>
              <p:cNvPr id="52" name="차트 51">
                <a:extLst>
                  <a:ext uri="{FF2B5EF4-FFF2-40B4-BE49-F238E27FC236}">
                    <a16:creationId xmlns:a16="http://schemas.microsoft.com/office/drawing/2014/main" xmlns="" id="{4905DEC1-D4F6-46B9-95E8-4795D6D5F949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477001932"/>
                  </p:ext>
                </p:extLst>
              </p:nvPr>
            </p:nvGraphicFramePr>
            <p:xfrm>
              <a:off x="1294326" y="4099635"/>
              <a:ext cx="4320000" cy="2520000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2"/>
              </a:graphicData>
            </a:graphic>
          </p:graphicFrame>
          <p:graphicFrame>
            <p:nvGraphicFramePr>
              <p:cNvPr id="54" name="차트 53">
                <a:extLst>
                  <a:ext uri="{FF2B5EF4-FFF2-40B4-BE49-F238E27FC236}">
                    <a16:creationId xmlns:a16="http://schemas.microsoft.com/office/drawing/2014/main" xmlns="" id="{B3504A62-A71A-41E1-AD2F-6C53FB05F6F4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591514094"/>
                  </p:ext>
                </p:extLst>
              </p:nvPr>
            </p:nvGraphicFramePr>
            <p:xfrm>
              <a:off x="718324" y="5135837"/>
              <a:ext cx="576000" cy="1555200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3"/>
              </a:graphicData>
            </a:graphic>
          </p:graphicFrame>
        </p:grp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xmlns="" id="{572B7B10-DA29-400C-854F-D9C8C5CCCFD2}"/>
              </a:ext>
            </a:extLst>
          </p:cNvPr>
          <p:cNvGrpSpPr/>
          <p:nvPr/>
        </p:nvGrpSpPr>
        <p:grpSpPr>
          <a:xfrm>
            <a:off x="718324" y="1324515"/>
            <a:ext cx="4896000" cy="2785155"/>
            <a:chOff x="718324" y="1324515"/>
            <a:chExt cx="4896000" cy="2785155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xmlns="" id="{7107F2C8-92D0-456A-B428-7C1A1BAD9C8A}"/>
                </a:ext>
              </a:extLst>
            </p:cNvPr>
            <p:cNvGrpSpPr/>
            <p:nvPr/>
          </p:nvGrpSpPr>
          <p:grpSpPr>
            <a:xfrm>
              <a:off x="718324" y="1324515"/>
              <a:ext cx="4896000" cy="2569269"/>
              <a:chOff x="718324" y="1305690"/>
              <a:chExt cx="4896000" cy="2569269"/>
            </a:xfrm>
          </p:grpSpPr>
          <p:graphicFrame>
            <p:nvGraphicFramePr>
              <p:cNvPr id="55" name="차트 54">
                <a:extLst>
                  <a:ext uri="{FF2B5EF4-FFF2-40B4-BE49-F238E27FC236}">
                    <a16:creationId xmlns:a16="http://schemas.microsoft.com/office/drawing/2014/main" xmlns="" id="{D80CA49C-DA2D-43D3-A9FF-8281218D6115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130790773"/>
                  </p:ext>
                </p:extLst>
              </p:nvPr>
            </p:nvGraphicFramePr>
            <p:xfrm>
              <a:off x="1294324" y="1305690"/>
              <a:ext cx="4320000" cy="2520000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4"/>
              </a:graphicData>
            </a:graphic>
          </p:graphicFrame>
          <p:graphicFrame>
            <p:nvGraphicFramePr>
              <p:cNvPr id="56" name="차트 55">
                <a:extLst>
                  <a:ext uri="{FF2B5EF4-FFF2-40B4-BE49-F238E27FC236}">
                    <a16:creationId xmlns:a16="http://schemas.microsoft.com/office/drawing/2014/main" xmlns="" id="{EBA79446-1D05-4A9B-9DAA-8D45F5A8E88D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50880749"/>
                  </p:ext>
                </p:extLst>
              </p:nvPr>
            </p:nvGraphicFramePr>
            <p:xfrm>
              <a:off x="718324" y="2319759"/>
              <a:ext cx="576000" cy="1555200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5"/>
              </a:graphicData>
            </a:graphic>
          </p:graphicFrame>
        </p:grp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xmlns="" id="{95703673-3BE3-416A-946C-34BB527FC2E3}"/>
                </a:ext>
              </a:extLst>
            </p:cNvPr>
            <p:cNvSpPr txBox="1"/>
            <p:nvPr/>
          </p:nvSpPr>
          <p:spPr>
            <a:xfrm>
              <a:off x="1337515" y="3832671"/>
              <a:ext cx="3547306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dirty="0"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Light" panose="00000300000000000000" pitchFamily="2" charset="-127"/>
                </a:rPr>
                <a:t>- </a:t>
              </a:r>
              <a:r>
                <a:rPr lang="ko-KR" altLang="en-US" sz="1200" dirty="0"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Light" panose="00000300000000000000" pitchFamily="2" charset="-127"/>
                </a:rPr>
                <a:t>사당 상권은 </a:t>
              </a:r>
              <a:r>
                <a:rPr lang="ko-KR" altLang="en-US" sz="1200" dirty="0">
                  <a:solidFill>
                    <a:srgbClr val="A60014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Light" panose="00000300000000000000" pitchFamily="2" charset="-127"/>
                </a:rPr>
                <a:t>임대료가 감소</a:t>
              </a:r>
              <a:r>
                <a:rPr lang="ko-KR" altLang="en-US" sz="1200" dirty="0"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Light" panose="00000300000000000000" pitchFamily="2" charset="-127"/>
                </a:rPr>
                <a:t>한다고 예측</a:t>
              </a:r>
              <a:endPara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F6669D5F-61DB-46D8-B828-9A68AA998F99}"/>
              </a:ext>
            </a:extLst>
          </p:cNvPr>
          <p:cNvGrpSpPr/>
          <p:nvPr/>
        </p:nvGrpSpPr>
        <p:grpSpPr>
          <a:xfrm>
            <a:off x="6511233" y="1641908"/>
            <a:ext cx="5452197" cy="4944401"/>
            <a:chOff x="6511233" y="1163596"/>
            <a:chExt cx="5452197" cy="4944401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xmlns="" id="{790F35A0-5FBE-4D13-8A2D-6C9F418F704B}"/>
                </a:ext>
              </a:extLst>
            </p:cNvPr>
            <p:cNvGrpSpPr/>
            <p:nvPr/>
          </p:nvGrpSpPr>
          <p:grpSpPr>
            <a:xfrm>
              <a:off x="6511233" y="1163596"/>
              <a:ext cx="5452197" cy="4944401"/>
              <a:chOff x="6583803" y="1163596"/>
              <a:chExt cx="5452197" cy="4944401"/>
            </a:xfrm>
            <a:solidFill>
              <a:srgbClr val="F7F7F7"/>
            </a:solidFill>
          </p:grpSpPr>
          <p:sp>
            <p:nvSpPr>
              <p:cNvPr id="57" name="사각형: 둥근 모서리 56">
                <a:extLst>
                  <a:ext uri="{FF2B5EF4-FFF2-40B4-BE49-F238E27FC236}">
                    <a16:creationId xmlns:a16="http://schemas.microsoft.com/office/drawing/2014/main" xmlns="" id="{DC8F181E-6588-4AB8-9666-883DE311D0B8}"/>
                  </a:ext>
                </a:extLst>
              </p:cNvPr>
              <p:cNvSpPr/>
              <p:nvPr/>
            </p:nvSpPr>
            <p:spPr>
              <a:xfrm>
                <a:off x="6583803" y="1163596"/>
                <a:ext cx="5452197" cy="4944401"/>
              </a:xfrm>
              <a:prstGeom prst="roundRect">
                <a:avLst/>
              </a:prstGeom>
              <a:solidFill>
                <a:schemeClr val="bg1"/>
              </a:solidFill>
              <a:ln w="254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graphicFrame>
            <p:nvGraphicFramePr>
              <p:cNvPr id="27" name="차트 26">
                <a:extLst>
                  <a:ext uri="{FF2B5EF4-FFF2-40B4-BE49-F238E27FC236}">
                    <a16:creationId xmlns:a16="http://schemas.microsoft.com/office/drawing/2014/main" xmlns="" id="{5A47EB05-6457-4D8F-99AD-7B0779B88F93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4274994283"/>
                  </p:ext>
                </p:extLst>
              </p:nvPr>
            </p:nvGraphicFramePr>
            <p:xfrm>
              <a:off x="6703538" y="2354887"/>
              <a:ext cx="5164508" cy="2520000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6"/>
              </a:graphicData>
            </a:graphic>
          </p:graphicFrame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xmlns="" id="{29687E42-0718-4627-87CE-7AE7D1611046}"/>
                  </a:ext>
                </a:extLst>
              </p:cNvPr>
              <p:cNvSpPr/>
              <p:nvPr/>
            </p:nvSpPr>
            <p:spPr>
              <a:xfrm>
                <a:off x="6880041" y="1671447"/>
                <a:ext cx="4859720" cy="683440"/>
              </a:xfrm>
              <a:prstGeom prst="rect">
                <a:avLst/>
              </a:prstGeom>
              <a:noFill/>
            </p:spPr>
            <p:txBody>
              <a:bodyPr wrap="square">
                <a:noAutofit/>
              </a:bodyPr>
              <a:lstStyle/>
              <a:p>
                <a:pPr algn="ctr"/>
                <a:r>
                  <a:rPr lang="ko-KR" altLang="en-US" sz="1400" dirty="0">
                    <a:solidFill>
                      <a:srgbClr val="A60014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KoPubWorld돋움체 Bold" panose="00000800000000000000" pitchFamily="2" charset="-127"/>
                  </a:rPr>
                  <a:t>한국감정원 통계에 존재하지 않는</a:t>
                </a:r>
                <a:endParaRPr lang="en-US" altLang="ko-KR" sz="1400" dirty="0">
                  <a:solidFill>
                    <a:srgbClr val="A60014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Bold" panose="00000800000000000000" pitchFamily="2" charset="-127"/>
                </a:endParaRPr>
              </a:p>
              <a:p>
                <a:pPr algn="ctr"/>
                <a:r>
                  <a:rPr lang="ko-KR" altLang="en-US" sz="14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KoPubWorld돋움체 Bold" panose="00000800000000000000" pitchFamily="2" charset="-127"/>
                  </a:rPr>
                  <a:t>마천시장 상권의 임대료와 </a:t>
                </a:r>
                <a:r>
                  <a:rPr lang="ko-KR" altLang="en-US" sz="1400" dirty="0" err="1">
                    <a:latin typeface="맑은 고딕" panose="020B0503020000020004" pitchFamily="50" charset="-127"/>
                    <a:ea typeface="맑은 고딕" panose="020B0503020000020004" pitchFamily="50" charset="-127"/>
                    <a:cs typeface="KoPubWorld돋움체 Bold" panose="00000800000000000000" pitchFamily="2" charset="-127"/>
                  </a:rPr>
                  <a:t>공실률에</a:t>
                </a:r>
                <a:r>
                  <a:rPr lang="ko-KR" altLang="en-US" sz="14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KoPubWorld돋움체 Bold" panose="00000800000000000000" pitchFamily="2" charset="-127"/>
                  </a:rPr>
                  <a:t> 대한 전체 예측 결과</a:t>
                </a:r>
                <a:endParaRPr lang="en-US" altLang="ko-KR" sz="1400" dirty="0"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Bold" panose="00000800000000000000" pitchFamily="2" charset="-127"/>
                </a:endParaRP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xmlns="" id="{FD545392-A9B3-44F2-B0A6-A8D86BE825B0}"/>
                  </a:ext>
                </a:extLst>
              </p:cNvPr>
              <p:cNvSpPr txBox="1"/>
              <p:nvPr/>
            </p:nvSpPr>
            <p:spPr>
              <a:xfrm>
                <a:off x="7962900" y="5046771"/>
                <a:ext cx="3710177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sz="14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KoPubWorld돋움체 Light" panose="00000300000000000000" pitchFamily="2" charset="-127"/>
                  </a:rPr>
                  <a:t>- </a:t>
                </a:r>
                <a:r>
                  <a:rPr lang="ko-KR" altLang="en-US" sz="14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KoPubWorld돋움체 Light" panose="00000300000000000000" pitchFamily="2" charset="-127"/>
                  </a:rPr>
                  <a:t>마천시장 상권은 </a:t>
                </a:r>
                <a:r>
                  <a:rPr lang="en-US" altLang="ko-KR" sz="14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KoPubWorld돋움체 Light" panose="00000300000000000000" pitchFamily="2" charset="-127"/>
                  </a:rPr>
                  <a:t>2</a:t>
                </a:r>
                <a:r>
                  <a:rPr lang="ko-KR" altLang="en-US" sz="14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KoPubWorld돋움체 Light" panose="00000300000000000000" pitchFamily="2" charset="-127"/>
                  </a:rPr>
                  <a:t>분기 이후</a:t>
                </a:r>
                <a:endParaRPr lang="en-US" altLang="ko-KR" sz="1400" dirty="0"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Light" panose="00000300000000000000" pitchFamily="2" charset="-127"/>
                </a:endParaRPr>
              </a:p>
              <a:p>
                <a:pPr algn="r"/>
                <a:r>
                  <a:rPr lang="ko-KR" altLang="en-US" sz="1400" u="sng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KoPubWorld돋움체 Light" panose="00000300000000000000" pitchFamily="2" charset="-127"/>
                  </a:rPr>
                  <a:t>임대료가 감소하는 하락세</a:t>
                </a:r>
                <a:r>
                  <a:rPr lang="ko-KR" altLang="en-US" sz="14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KoPubWorld돋움체 Light" panose="00000300000000000000" pitchFamily="2" charset="-127"/>
                  </a:rPr>
                  <a:t>이고 </a:t>
                </a:r>
                <a:endParaRPr lang="en-US" altLang="ko-KR" sz="1400" dirty="0"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Light" panose="00000300000000000000" pitchFamily="2" charset="-127"/>
                </a:endParaRPr>
              </a:p>
              <a:p>
                <a:pPr algn="r"/>
                <a:r>
                  <a:rPr lang="ko-KR" altLang="en-US" sz="1400" u="sng" dirty="0" err="1">
                    <a:latin typeface="맑은 고딕" panose="020B0503020000020004" pitchFamily="50" charset="-127"/>
                    <a:ea typeface="맑은 고딕" panose="020B0503020000020004" pitchFamily="50" charset="-127"/>
                    <a:cs typeface="KoPubWorld돋움체 Light" panose="00000300000000000000" pitchFamily="2" charset="-127"/>
                  </a:rPr>
                  <a:t>공실률이</a:t>
                </a:r>
                <a:r>
                  <a:rPr lang="ko-KR" altLang="en-US" sz="1400" u="sng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KoPubWorld돋움체 Light" panose="00000300000000000000" pitchFamily="2" charset="-127"/>
                  </a:rPr>
                  <a:t> 증가하는 상승세</a:t>
                </a:r>
                <a:r>
                  <a:rPr lang="ko-KR" altLang="en-US" sz="14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KoPubWorld돋움체 Light" panose="00000300000000000000" pitchFamily="2" charset="-127"/>
                  </a:rPr>
                  <a:t>이기 때문에 </a:t>
                </a:r>
                <a:endParaRPr lang="en-US" altLang="ko-KR" sz="1400" dirty="0"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Light" panose="00000300000000000000" pitchFamily="2" charset="-127"/>
                </a:endParaRPr>
              </a:p>
              <a:p>
                <a:pPr algn="r"/>
                <a:r>
                  <a:rPr lang="ko-KR" altLang="en-US" sz="1400" b="1" dirty="0">
                    <a:solidFill>
                      <a:srgbClr val="A60014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KoPubWorld돋움체 Light" panose="00000300000000000000" pitchFamily="2" charset="-127"/>
                  </a:rPr>
                  <a:t>투자위험지역</a:t>
                </a:r>
                <a:r>
                  <a:rPr lang="ko-KR" altLang="en-US" sz="1400" b="1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KoPubWorld돋움체 Light" panose="00000300000000000000" pitchFamily="2" charset="-127"/>
                  </a:rPr>
                  <a:t> 판정</a:t>
                </a:r>
                <a:endParaRPr lang="en-US" altLang="ko-KR" sz="1400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Light" panose="00000300000000000000" pitchFamily="2" charset="-127"/>
                </a:endParaRPr>
              </a:p>
            </p:txBody>
          </p:sp>
        </p:grp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xmlns="" id="{80F81FEA-3EBD-46C4-A65B-5AF123A6D8FB}"/>
                </a:ext>
              </a:extLst>
            </p:cNvPr>
            <p:cNvSpPr/>
            <p:nvPr/>
          </p:nvSpPr>
          <p:spPr>
            <a:xfrm>
              <a:off x="8490621" y="2792332"/>
              <a:ext cx="695452" cy="1408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xmlns="" id="{7F84CA04-DD04-44FB-8B36-B2798423E670}"/>
                </a:ext>
              </a:extLst>
            </p:cNvPr>
            <p:cNvSpPr txBox="1"/>
            <p:nvPr/>
          </p:nvSpPr>
          <p:spPr>
            <a:xfrm>
              <a:off x="8422304" y="2738148"/>
              <a:ext cx="854721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>
                  <a:solidFill>
                    <a:srgbClr val="595959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Light" panose="00000300000000000000" pitchFamily="2" charset="-127"/>
                </a:rPr>
                <a:t>ARIMA_</a:t>
              </a:r>
              <a:r>
                <a:rPr lang="ko-KR" altLang="en-US" sz="800" dirty="0">
                  <a:solidFill>
                    <a:srgbClr val="595959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Light" panose="00000300000000000000" pitchFamily="2" charset="-127"/>
                </a:rPr>
                <a:t>임대료</a:t>
              </a: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xmlns="" id="{640877EE-BF31-4A45-B9FE-9F80FB3BA662}"/>
                </a:ext>
              </a:extLst>
            </p:cNvPr>
            <p:cNvSpPr/>
            <p:nvPr/>
          </p:nvSpPr>
          <p:spPr>
            <a:xfrm>
              <a:off x="10720914" y="2792332"/>
              <a:ext cx="695452" cy="1408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xmlns="" id="{8FAC361E-91B7-4073-A04F-BAA622D53BEC}"/>
                </a:ext>
              </a:extLst>
            </p:cNvPr>
            <p:cNvSpPr txBox="1"/>
            <p:nvPr/>
          </p:nvSpPr>
          <p:spPr>
            <a:xfrm>
              <a:off x="10649518" y="2738148"/>
              <a:ext cx="854721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>
                  <a:solidFill>
                    <a:srgbClr val="595959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Light" panose="00000300000000000000" pitchFamily="2" charset="-127"/>
                </a:rPr>
                <a:t>ARIMA_</a:t>
              </a:r>
              <a:r>
                <a:rPr lang="ko-KR" altLang="en-US" sz="800" dirty="0" err="1">
                  <a:solidFill>
                    <a:srgbClr val="595959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Light" panose="00000300000000000000" pitchFamily="2" charset="-127"/>
                </a:rPr>
                <a:t>공실률</a:t>
              </a:r>
              <a:endParaRPr lang="ko-KR" altLang="en-US" sz="800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endParaRP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xmlns="" id="{64870218-9395-4C25-BEEA-E1538128F75E}"/>
              </a:ext>
            </a:extLst>
          </p:cNvPr>
          <p:cNvGrpSpPr/>
          <p:nvPr/>
        </p:nvGrpSpPr>
        <p:grpSpPr>
          <a:xfrm>
            <a:off x="0" y="0"/>
            <a:ext cx="12192000" cy="710712"/>
            <a:chOff x="0" y="0"/>
            <a:chExt cx="12192000" cy="710712"/>
          </a:xfrm>
        </p:grpSpPr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xmlns="" id="{D9ECD19C-D2A5-47D0-92FA-0E8FE9B6241F}"/>
                </a:ext>
              </a:extLst>
            </p:cNvPr>
            <p:cNvSpPr/>
            <p:nvPr/>
          </p:nvSpPr>
          <p:spPr>
            <a:xfrm>
              <a:off x="0" y="0"/>
              <a:ext cx="12192000" cy="691662"/>
            </a:xfrm>
            <a:prstGeom prst="rect">
              <a:avLst/>
            </a:prstGeom>
            <a:gradFill flip="none" rotWithShape="1">
              <a:gsLst>
                <a:gs pos="0">
                  <a:srgbClr val="C00000"/>
                </a:gs>
                <a:gs pos="100000">
                  <a:schemeClr val="accent3">
                    <a:lumMod val="7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400" b="1" dirty="0"/>
                <a:t>3-3) 2019</a:t>
              </a:r>
              <a:r>
                <a:rPr lang="ko-KR" altLang="en-US" sz="2400" b="1" dirty="0"/>
                <a:t>년 </a:t>
              </a:r>
              <a:r>
                <a:rPr lang="en-US" altLang="ko-KR" sz="2400" b="1" dirty="0"/>
                <a:t>2</a:t>
              </a:r>
              <a:r>
                <a:rPr lang="ko-KR" altLang="en-US" sz="2400" b="1" dirty="0"/>
                <a:t>분기 이후 예측</a:t>
              </a:r>
            </a:p>
          </p:txBody>
        </p:sp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xmlns="" id="{574CC88E-2804-460E-A74D-DECBDF253AB2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0712"/>
              <a:ext cx="12192000" cy="0"/>
            </a:xfrm>
            <a:prstGeom prst="line">
              <a:avLst/>
            </a:prstGeom>
            <a:ln w="38100">
              <a:gradFill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tx1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1011719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animBg="1"/>
      <p:bldP spid="69" grpId="0" animBg="1"/>
      <p:bldP spid="3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9A9586EB-CC17-472F-900F-DEA9F268CB1A}"/>
              </a:ext>
            </a:extLst>
          </p:cNvPr>
          <p:cNvGrpSpPr/>
          <p:nvPr/>
        </p:nvGrpSpPr>
        <p:grpSpPr>
          <a:xfrm>
            <a:off x="718324" y="3811179"/>
            <a:ext cx="3396477" cy="2766613"/>
            <a:chOff x="718324" y="3811179"/>
            <a:chExt cx="3396477" cy="2766613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xmlns="" id="{2BE95DE9-E503-4E2E-AB45-6C99CAE0DC78}"/>
                </a:ext>
              </a:extLst>
            </p:cNvPr>
            <p:cNvSpPr txBox="1"/>
            <p:nvPr/>
          </p:nvSpPr>
          <p:spPr>
            <a:xfrm>
              <a:off x="718324" y="3811179"/>
              <a:ext cx="339647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latin typeface="+mn-ea"/>
                  <a:cs typeface="KoPubWorld돋움체 Light" panose="00000300000000000000" pitchFamily="2" charset="-127"/>
                </a:rPr>
                <a:t>분석에 사용될 인공지능 모델</a:t>
              </a:r>
            </a:p>
          </p:txBody>
        </p: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xmlns="" id="{CCCF4D9A-EB2C-4052-9685-AA717597CDE0}"/>
                </a:ext>
              </a:extLst>
            </p:cNvPr>
            <p:cNvGrpSpPr/>
            <p:nvPr/>
          </p:nvGrpSpPr>
          <p:grpSpPr>
            <a:xfrm>
              <a:off x="718325" y="4206670"/>
              <a:ext cx="3396476" cy="2371122"/>
              <a:chOff x="583775" y="3730198"/>
              <a:chExt cx="5831433" cy="2300951"/>
            </a:xfrm>
          </p:grpSpPr>
          <p:sp>
            <p:nvSpPr>
              <p:cNvPr id="9" name="사각형: 둥근 모서리 8">
                <a:extLst>
                  <a:ext uri="{FF2B5EF4-FFF2-40B4-BE49-F238E27FC236}">
                    <a16:creationId xmlns:a16="http://schemas.microsoft.com/office/drawing/2014/main" xmlns="" id="{04BCADAC-A52E-4240-BFCC-56D088FADAE3}"/>
                  </a:ext>
                </a:extLst>
              </p:cNvPr>
              <p:cNvSpPr/>
              <p:nvPr/>
            </p:nvSpPr>
            <p:spPr>
              <a:xfrm>
                <a:off x="821875" y="3937253"/>
                <a:ext cx="1408464" cy="544635"/>
              </a:xfrm>
              <a:prstGeom prst="round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900" dirty="0">
                    <a:solidFill>
                      <a:schemeClr val="tx1"/>
                    </a:solidFill>
                    <a:latin typeface="+mn-ea"/>
                    <a:cs typeface="KoPubWorld돋움체 Light" panose="00000300000000000000" pitchFamily="2" charset="-127"/>
                  </a:rPr>
                  <a:t>Lasso Regression</a:t>
                </a:r>
                <a:endParaRPr lang="ko-KR" altLang="en-US" sz="900" dirty="0">
                  <a:solidFill>
                    <a:schemeClr val="tx1"/>
                  </a:solidFill>
                  <a:latin typeface="+mn-ea"/>
                  <a:cs typeface="KoPubWorld돋움체 Light" panose="00000300000000000000" pitchFamily="2" charset="-127"/>
                </a:endParaRPr>
              </a:p>
            </p:txBody>
          </p:sp>
          <p:sp>
            <p:nvSpPr>
              <p:cNvPr id="10" name="사각형: 둥근 모서리 9">
                <a:extLst>
                  <a:ext uri="{FF2B5EF4-FFF2-40B4-BE49-F238E27FC236}">
                    <a16:creationId xmlns:a16="http://schemas.microsoft.com/office/drawing/2014/main" xmlns="" id="{3D84FC3C-827F-4E53-9FAC-FEE97B06E7C4}"/>
                  </a:ext>
                </a:extLst>
              </p:cNvPr>
              <p:cNvSpPr/>
              <p:nvPr/>
            </p:nvSpPr>
            <p:spPr>
              <a:xfrm>
                <a:off x="2401496" y="3937253"/>
                <a:ext cx="1408464" cy="544635"/>
              </a:xfrm>
              <a:prstGeom prst="round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900" dirty="0">
                    <a:solidFill>
                      <a:schemeClr val="tx1"/>
                    </a:solidFill>
                    <a:latin typeface="+mn-ea"/>
                    <a:cs typeface="KoPubWorld돋움체 Light" panose="00000300000000000000" pitchFamily="2" charset="-127"/>
                  </a:rPr>
                  <a:t>Ridge Regression</a:t>
                </a:r>
                <a:endParaRPr lang="ko-KR" altLang="en-US" sz="900" dirty="0">
                  <a:solidFill>
                    <a:schemeClr val="tx1"/>
                  </a:solidFill>
                  <a:latin typeface="+mn-ea"/>
                  <a:cs typeface="KoPubWorld돋움체 Light" panose="00000300000000000000" pitchFamily="2" charset="-127"/>
                </a:endParaRPr>
              </a:p>
            </p:txBody>
          </p:sp>
          <p:sp>
            <p:nvSpPr>
              <p:cNvPr id="11" name="사각형: 둥근 모서리 10">
                <a:extLst>
                  <a:ext uri="{FF2B5EF4-FFF2-40B4-BE49-F238E27FC236}">
                    <a16:creationId xmlns:a16="http://schemas.microsoft.com/office/drawing/2014/main" xmlns="" id="{F49ACC02-0231-4241-B26F-AD2A3926D62D}"/>
                  </a:ext>
                </a:extLst>
              </p:cNvPr>
              <p:cNvSpPr/>
              <p:nvPr/>
            </p:nvSpPr>
            <p:spPr>
              <a:xfrm>
                <a:off x="821875" y="4629914"/>
                <a:ext cx="1408464" cy="544635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900" dirty="0" err="1">
                    <a:solidFill>
                      <a:schemeClr val="tx1"/>
                    </a:solidFill>
                    <a:latin typeface="+mn-ea"/>
                    <a:cs typeface="KoPubWorld돋움체 Light" panose="00000300000000000000" pitchFamily="2" charset="-127"/>
                  </a:rPr>
                  <a:t>XGBoost</a:t>
                </a:r>
                <a:r>
                  <a:rPr lang="en-US" altLang="ko-KR" sz="900" dirty="0">
                    <a:solidFill>
                      <a:schemeClr val="tx1"/>
                    </a:solidFill>
                    <a:latin typeface="+mn-ea"/>
                    <a:cs typeface="KoPubWorld돋움체 Light" panose="00000300000000000000" pitchFamily="2" charset="-127"/>
                  </a:rPr>
                  <a:t> Regression</a:t>
                </a:r>
                <a:endParaRPr lang="ko-KR" altLang="en-US" sz="900" dirty="0">
                  <a:solidFill>
                    <a:schemeClr val="tx1"/>
                  </a:solidFill>
                  <a:latin typeface="+mn-ea"/>
                  <a:cs typeface="KoPubWorld돋움체 Light" panose="00000300000000000000" pitchFamily="2" charset="-127"/>
                </a:endParaRPr>
              </a:p>
            </p:txBody>
          </p:sp>
          <p:sp>
            <p:nvSpPr>
              <p:cNvPr id="12" name="사각형: 둥근 모서리 11">
                <a:extLst>
                  <a:ext uri="{FF2B5EF4-FFF2-40B4-BE49-F238E27FC236}">
                    <a16:creationId xmlns:a16="http://schemas.microsoft.com/office/drawing/2014/main" xmlns="" id="{731A773F-0A6B-419A-880F-65598D45B72F}"/>
                  </a:ext>
                </a:extLst>
              </p:cNvPr>
              <p:cNvSpPr/>
              <p:nvPr/>
            </p:nvSpPr>
            <p:spPr>
              <a:xfrm>
                <a:off x="2401497" y="4629915"/>
                <a:ext cx="1408464" cy="544635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900" dirty="0" err="1">
                    <a:solidFill>
                      <a:schemeClr val="tx1"/>
                    </a:solidFill>
                    <a:latin typeface="+mn-ea"/>
                    <a:cs typeface="KoPubWorld돋움체 Light" panose="00000300000000000000" pitchFamily="2" charset="-127"/>
                  </a:rPr>
                  <a:t>LightGBM</a:t>
                </a:r>
                <a:endParaRPr lang="en-US" altLang="ko-KR" sz="900" dirty="0">
                  <a:solidFill>
                    <a:schemeClr val="tx1"/>
                  </a:solidFill>
                  <a:latin typeface="+mn-ea"/>
                  <a:cs typeface="KoPubWorld돋움체 Light" panose="00000300000000000000" pitchFamily="2" charset="-127"/>
                </a:endParaRPr>
              </a:p>
              <a:p>
                <a:pPr algn="ctr"/>
                <a:r>
                  <a:rPr lang="en-US" altLang="ko-KR" sz="900" dirty="0">
                    <a:solidFill>
                      <a:schemeClr val="tx1"/>
                    </a:solidFill>
                    <a:latin typeface="+mn-ea"/>
                    <a:cs typeface="KoPubWorld돋움체 Light" panose="00000300000000000000" pitchFamily="2" charset="-127"/>
                  </a:rPr>
                  <a:t>Regression</a:t>
                </a:r>
                <a:endParaRPr lang="ko-KR" altLang="en-US" sz="900" dirty="0">
                  <a:solidFill>
                    <a:schemeClr val="tx1"/>
                  </a:solidFill>
                  <a:latin typeface="+mn-ea"/>
                  <a:cs typeface="KoPubWorld돋움체 Light" panose="00000300000000000000" pitchFamily="2" charset="-127"/>
                </a:endParaRPr>
              </a:p>
            </p:txBody>
          </p:sp>
          <p:sp>
            <p:nvSpPr>
              <p:cNvPr id="13" name="사각형: 둥근 모서리 12">
                <a:extLst>
                  <a:ext uri="{FF2B5EF4-FFF2-40B4-BE49-F238E27FC236}">
                    <a16:creationId xmlns:a16="http://schemas.microsoft.com/office/drawing/2014/main" xmlns="" id="{81A9087A-62F9-4011-8F37-C30F47C49D92}"/>
                  </a:ext>
                </a:extLst>
              </p:cNvPr>
              <p:cNvSpPr/>
              <p:nvPr/>
            </p:nvSpPr>
            <p:spPr>
              <a:xfrm>
                <a:off x="821875" y="5327386"/>
                <a:ext cx="1408464" cy="544635"/>
              </a:xfrm>
              <a:prstGeom prst="roundRect">
                <a:avLst/>
              </a:prstGeom>
              <a:solidFill>
                <a:srgbClr val="A60014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900" dirty="0">
                    <a:solidFill>
                      <a:schemeClr val="bg1"/>
                    </a:solidFill>
                    <a:latin typeface="+mn-ea"/>
                    <a:cs typeface="KoPubWorld돋움체 Medium" panose="00000600000000000000" pitchFamily="2" charset="-127"/>
                  </a:rPr>
                  <a:t>Random</a:t>
                </a:r>
              </a:p>
              <a:p>
                <a:pPr algn="ctr"/>
                <a:r>
                  <a:rPr lang="en-US" altLang="ko-KR" sz="900" dirty="0">
                    <a:solidFill>
                      <a:schemeClr val="bg1"/>
                    </a:solidFill>
                    <a:latin typeface="+mn-ea"/>
                    <a:cs typeface="KoPubWorld돋움체 Medium" panose="00000600000000000000" pitchFamily="2" charset="-127"/>
                  </a:rPr>
                  <a:t>Forest Regression</a:t>
                </a:r>
                <a:endParaRPr lang="ko-KR" altLang="en-US" sz="900" dirty="0">
                  <a:solidFill>
                    <a:schemeClr val="bg1"/>
                  </a:solidFill>
                  <a:latin typeface="+mn-ea"/>
                  <a:cs typeface="KoPubWorld돋움체 Medium" panose="00000600000000000000" pitchFamily="2" charset="-127"/>
                </a:endParaRPr>
              </a:p>
            </p:txBody>
          </p:sp>
          <p:sp>
            <p:nvSpPr>
              <p:cNvPr id="14" name="사각형: 둥근 모서리 13">
                <a:extLst>
                  <a:ext uri="{FF2B5EF4-FFF2-40B4-BE49-F238E27FC236}">
                    <a16:creationId xmlns:a16="http://schemas.microsoft.com/office/drawing/2014/main" xmlns="" id="{E2708145-A825-43E4-B4E5-67C73830E9E8}"/>
                  </a:ext>
                </a:extLst>
              </p:cNvPr>
              <p:cNvSpPr/>
              <p:nvPr/>
            </p:nvSpPr>
            <p:spPr>
              <a:xfrm>
                <a:off x="2401497" y="5327386"/>
                <a:ext cx="1408464" cy="544635"/>
              </a:xfrm>
              <a:prstGeom prst="roundRect">
                <a:avLst/>
              </a:prstGeom>
              <a:solidFill>
                <a:srgbClr val="A60014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900" dirty="0">
                    <a:solidFill>
                      <a:schemeClr val="bg1"/>
                    </a:solidFill>
                    <a:latin typeface="+mn-ea"/>
                    <a:cs typeface="KoPubWorld돋움체 Medium" panose="00000600000000000000" pitchFamily="2" charset="-127"/>
                  </a:rPr>
                  <a:t>Staking</a:t>
                </a:r>
              </a:p>
              <a:p>
                <a:pPr algn="ctr"/>
                <a:r>
                  <a:rPr lang="en-US" altLang="ko-KR" sz="900" dirty="0">
                    <a:solidFill>
                      <a:schemeClr val="bg1"/>
                    </a:solidFill>
                    <a:latin typeface="+mn-ea"/>
                    <a:cs typeface="KoPubWorld돋움체 Medium" panose="00000600000000000000" pitchFamily="2" charset="-127"/>
                  </a:rPr>
                  <a:t>Ensemble</a:t>
                </a:r>
                <a:endParaRPr lang="ko-KR" altLang="en-US" sz="900" dirty="0">
                  <a:solidFill>
                    <a:schemeClr val="bg1"/>
                  </a:solidFill>
                  <a:latin typeface="+mn-ea"/>
                  <a:cs typeface="KoPubWorld돋움체 Medium" panose="00000600000000000000" pitchFamily="2" charset="-127"/>
                </a:endParaRPr>
              </a:p>
            </p:txBody>
          </p:sp>
          <p:sp>
            <p:nvSpPr>
              <p:cNvPr id="15" name="사각형: 둥근 모서리 14">
                <a:extLst>
                  <a:ext uri="{FF2B5EF4-FFF2-40B4-BE49-F238E27FC236}">
                    <a16:creationId xmlns:a16="http://schemas.microsoft.com/office/drawing/2014/main" xmlns="" id="{EF3082AA-A604-4247-B7EC-10693BB2FD27}"/>
                  </a:ext>
                </a:extLst>
              </p:cNvPr>
              <p:cNvSpPr/>
              <p:nvPr/>
            </p:nvSpPr>
            <p:spPr>
              <a:xfrm>
                <a:off x="5061526" y="4629914"/>
                <a:ext cx="1252700" cy="1245083"/>
              </a:xfrm>
              <a:prstGeom prst="roundRect">
                <a:avLst/>
              </a:prstGeom>
              <a:solidFill>
                <a:srgbClr val="A60014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900" dirty="0">
                    <a:solidFill>
                      <a:schemeClr val="bg1"/>
                    </a:solidFill>
                    <a:latin typeface="+mn-ea"/>
                    <a:cs typeface="KoPubWorld돋움체 Medium" panose="00000600000000000000" pitchFamily="2" charset="-127"/>
                  </a:rPr>
                  <a:t>Full Connect</a:t>
                </a:r>
              </a:p>
              <a:p>
                <a:pPr algn="ctr"/>
                <a:r>
                  <a:rPr lang="en-US" altLang="ko-KR" sz="900" dirty="0">
                    <a:solidFill>
                      <a:schemeClr val="bg1"/>
                    </a:solidFill>
                    <a:latin typeface="+mn-ea"/>
                    <a:cs typeface="KoPubWorld돋움체 Medium" panose="00000600000000000000" pitchFamily="2" charset="-127"/>
                  </a:rPr>
                  <a:t>Neural Network</a:t>
                </a:r>
                <a:endParaRPr lang="ko-KR" altLang="en-US" sz="900" dirty="0">
                  <a:solidFill>
                    <a:schemeClr val="bg1"/>
                  </a:solidFill>
                  <a:latin typeface="+mn-ea"/>
                  <a:cs typeface="KoPubWorld돋움체 Medium" panose="00000600000000000000" pitchFamily="2" charset="-127"/>
                </a:endParaRPr>
              </a:p>
            </p:txBody>
          </p:sp>
          <p:sp>
            <p:nvSpPr>
              <p:cNvPr id="16" name="사각형: 둥근 모서리 15">
                <a:extLst>
                  <a:ext uri="{FF2B5EF4-FFF2-40B4-BE49-F238E27FC236}">
                    <a16:creationId xmlns:a16="http://schemas.microsoft.com/office/drawing/2014/main" xmlns="" id="{27CF040A-A751-4DBF-A921-DA3EB555E14D}"/>
                  </a:ext>
                </a:extLst>
              </p:cNvPr>
              <p:cNvSpPr/>
              <p:nvPr/>
            </p:nvSpPr>
            <p:spPr>
              <a:xfrm>
                <a:off x="583775" y="3735421"/>
                <a:ext cx="4191581" cy="2295728"/>
              </a:xfrm>
              <a:prstGeom prst="round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100" dirty="0">
                  <a:solidFill>
                    <a:schemeClr val="tx1"/>
                  </a:solidFill>
                  <a:latin typeface="+mn-ea"/>
                  <a:cs typeface="KoPubWorld돋움체 Light" panose="00000300000000000000" pitchFamily="2" charset="-127"/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xmlns="" id="{3913BEC5-9DDE-4C8E-B990-F099793FF1B3}"/>
                  </a:ext>
                </a:extLst>
              </p:cNvPr>
              <p:cNvSpPr txBox="1"/>
              <p:nvPr/>
            </p:nvSpPr>
            <p:spPr>
              <a:xfrm>
                <a:off x="3727500" y="4532899"/>
                <a:ext cx="1170239" cy="5376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000" dirty="0">
                    <a:latin typeface="+mn-ea"/>
                    <a:cs typeface="KoPubWorld돋움체 Light" panose="00000300000000000000" pitchFamily="2" charset="-127"/>
                  </a:rPr>
                  <a:t>Machine</a:t>
                </a:r>
              </a:p>
              <a:p>
                <a:pPr algn="ctr"/>
                <a:r>
                  <a:rPr lang="en-US" altLang="ko-KR" sz="1000" dirty="0">
                    <a:latin typeface="+mn-ea"/>
                    <a:cs typeface="KoPubWorld돋움체 Light" panose="00000300000000000000" pitchFamily="2" charset="-127"/>
                  </a:rPr>
                  <a:t>Learning</a:t>
                </a:r>
              </a:p>
              <a:p>
                <a:pPr algn="ctr"/>
                <a:r>
                  <a:rPr lang="en-US" altLang="ko-KR" sz="1000" dirty="0">
                    <a:latin typeface="+mn-ea"/>
                    <a:cs typeface="KoPubWorld돋움체 Light" panose="00000300000000000000" pitchFamily="2" charset="-127"/>
                  </a:rPr>
                  <a:t>Model</a:t>
                </a:r>
                <a:endParaRPr lang="ko-KR" altLang="en-US" sz="1000" dirty="0">
                  <a:latin typeface="+mn-ea"/>
                  <a:cs typeface="KoPubWorld돋움체 Light" panose="00000300000000000000" pitchFamily="2" charset="-127"/>
                </a:endParaRPr>
              </a:p>
            </p:txBody>
          </p:sp>
          <p:sp>
            <p:nvSpPr>
              <p:cNvPr id="18" name="사각형: 둥근 모서리 17">
                <a:extLst>
                  <a:ext uri="{FF2B5EF4-FFF2-40B4-BE49-F238E27FC236}">
                    <a16:creationId xmlns:a16="http://schemas.microsoft.com/office/drawing/2014/main" xmlns="" id="{22016E9D-CCF0-4A28-904F-862DAEDA44CD}"/>
                  </a:ext>
                </a:extLst>
              </p:cNvPr>
              <p:cNvSpPr/>
              <p:nvPr/>
            </p:nvSpPr>
            <p:spPr>
              <a:xfrm>
                <a:off x="4907649" y="3730198"/>
                <a:ext cx="1507559" cy="2295728"/>
              </a:xfrm>
              <a:prstGeom prst="round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100" dirty="0">
                  <a:solidFill>
                    <a:schemeClr val="tx1"/>
                  </a:solidFill>
                  <a:latin typeface="+mn-ea"/>
                  <a:cs typeface="KoPubWorld돋움체 Light" panose="00000300000000000000" pitchFamily="2" charset="-127"/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xmlns="" id="{A7943EBD-E08B-437B-ABF7-7E2B6442644A}"/>
                  </a:ext>
                </a:extLst>
              </p:cNvPr>
              <p:cNvSpPr txBox="1"/>
              <p:nvPr/>
            </p:nvSpPr>
            <p:spPr>
              <a:xfrm>
                <a:off x="5102758" y="3892363"/>
                <a:ext cx="1170239" cy="5376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000" dirty="0">
                    <a:latin typeface="+mn-ea"/>
                    <a:cs typeface="KoPubWorld돋움체 Light" panose="00000300000000000000" pitchFamily="2" charset="-127"/>
                  </a:rPr>
                  <a:t>Deep</a:t>
                </a:r>
              </a:p>
              <a:p>
                <a:pPr algn="ctr"/>
                <a:r>
                  <a:rPr lang="en-US" altLang="ko-KR" sz="1000" dirty="0">
                    <a:latin typeface="+mn-ea"/>
                    <a:cs typeface="KoPubWorld돋움체 Light" panose="00000300000000000000" pitchFamily="2" charset="-127"/>
                  </a:rPr>
                  <a:t>Learning</a:t>
                </a:r>
              </a:p>
              <a:p>
                <a:pPr algn="ctr"/>
                <a:r>
                  <a:rPr lang="en-US" altLang="ko-KR" sz="1000" dirty="0">
                    <a:latin typeface="+mn-ea"/>
                    <a:cs typeface="KoPubWorld돋움체 Light" panose="00000300000000000000" pitchFamily="2" charset="-127"/>
                  </a:rPr>
                  <a:t>Model</a:t>
                </a:r>
                <a:endParaRPr lang="ko-KR" altLang="en-US" sz="1000" dirty="0">
                  <a:latin typeface="+mn-ea"/>
                  <a:cs typeface="KoPubWorld돋움체 Light" panose="00000300000000000000" pitchFamily="2" charset="-127"/>
                </a:endParaRPr>
              </a:p>
            </p:txBody>
          </p:sp>
        </p:grp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E92D8D3F-4F16-48E1-86AA-72A86001B1C1}"/>
              </a:ext>
            </a:extLst>
          </p:cNvPr>
          <p:cNvSpPr txBox="1"/>
          <p:nvPr/>
        </p:nvSpPr>
        <p:spPr>
          <a:xfrm>
            <a:off x="7692001" y="6396335"/>
            <a:ext cx="4499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n-ea"/>
                <a:cs typeface="KoPubWorld돋움체 Light" panose="00000300000000000000" pitchFamily="2" charset="-127"/>
              </a:rPr>
              <a:t>※ </a:t>
            </a:r>
            <a:r>
              <a:rPr lang="ko-KR" altLang="en-US" sz="1200" dirty="0" err="1">
                <a:latin typeface="+mn-ea"/>
                <a:cs typeface="KoPubWorld돋움체 Light" panose="00000300000000000000" pitchFamily="2" charset="-127"/>
              </a:rPr>
              <a:t>공실률</a:t>
            </a:r>
            <a:r>
              <a:rPr lang="ko-KR" altLang="en-US" sz="1200" dirty="0">
                <a:latin typeface="+mn-ea"/>
                <a:cs typeface="KoPubWorld돋움체 Light" panose="00000300000000000000" pitchFamily="2" charset="-127"/>
              </a:rPr>
              <a:t> 예측 모델 중 </a:t>
            </a:r>
            <a:r>
              <a:rPr lang="en-US" altLang="ko-KR" sz="1200" dirty="0">
                <a:latin typeface="+mn-ea"/>
                <a:cs typeface="KoPubWorld돋움체 Light" panose="00000300000000000000" pitchFamily="2" charset="-127"/>
              </a:rPr>
              <a:t>2</a:t>
            </a:r>
            <a:r>
              <a:rPr lang="ko-KR" altLang="en-US" sz="1200" dirty="0">
                <a:latin typeface="+mn-ea"/>
                <a:cs typeface="KoPubWorld돋움체 Light" panose="00000300000000000000" pitchFamily="2" charset="-127"/>
              </a:rPr>
              <a:t>위인 </a:t>
            </a:r>
            <a:r>
              <a:rPr lang="en-US" altLang="ko-KR" sz="1200" dirty="0" err="1">
                <a:latin typeface="+mn-ea"/>
                <a:cs typeface="KoPubWorld돋움체 Light" panose="00000300000000000000" pitchFamily="2" charset="-127"/>
              </a:rPr>
              <a:t>RandomForest</a:t>
            </a:r>
            <a:r>
              <a:rPr lang="en-US" altLang="ko-KR" sz="1200" dirty="0">
                <a:latin typeface="+mn-ea"/>
                <a:cs typeface="KoPubWorld돋움체 Light" panose="00000300000000000000" pitchFamily="2" charset="-127"/>
              </a:rPr>
              <a:t> </a:t>
            </a:r>
            <a:r>
              <a:rPr lang="ko-KR" altLang="en-US" sz="1200" dirty="0">
                <a:latin typeface="+mn-ea"/>
                <a:cs typeface="KoPubWorld돋움체 Light" panose="00000300000000000000" pitchFamily="2" charset="-127"/>
              </a:rPr>
              <a:t>모델은</a:t>
            </a:r>
            <a:endParaRPr lang="en-US" altLang="ko-KR" sz="1200" dirty="0">
              <a:latin typeface="+mn-ea"/>
              <a:cs typeface="KoPubWorld돋움체 Light" panose="00000300000000000000" pitchFamily="2" charset="-127"/>
            </a:endParaRPr>
          </a:p>
          <a:p>
            <a:r>
              <a:rPr lang="ko-KR" altLang="en-US" sz="1200" dirty="0">
                <a:latin typeface="+mn-ea"/>
                <a:cs typeface="KoPubWorld돋움체 Light" panose="00000300000000000000" pitchFamily="2" charset="-127"/>
              </a:rPr>
              <a:t>   </a:t>
            </a:r>
            <a:r>
              <a:rPr lang="ko-KR" altLang="en-US" sz="1200" dirty="0">
                <a:solidFill>
                  <a:srgbClr val="AB0F22"/>
                </a:solidFill>
                <a:latin typeface="+mn-ea"/>
                <a:cs typeface="KoPubWorld돋움체 Light" panose="00000300000000000000" pitchFamily="2" charset="-127"/>
              </a:rPr>
              <a:t>실제 데이터 예측에서 성능이 떨어짐</a:t>
            </a:r>
            <a:r>
              <a:rPr lang="ko-KR" altLang="en-US" sz="1200" dirty="0">
                <a:latin typeface="+mn-ea"/>
                <a:cs typeface="KoPubWorld돋움체 Light" panose="00000300000000000000" pitchFamily="2" charset="-127"/>
              </a:rPr>
              <a:t>으로 다음 모델과 비교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xmlns="" id="{2337E4D8-9E22-4416-9F64-509FC13B3DD0}"/>
              </a:ext>
            </a:extLst>
          </p:cNvPr>
          <p:cNvGrpSpPr/>
          <p:nvPr/>
        </p:nvGrpSpPr>
        <p:grpSpPr>
          <a:xfrm>
            <a:off x="7264408" y="673524"/>
            <a:ext cx="4500000" cy="2880000"/>
            <a:chOff x="7264408" y="673524"/>
            <a:chExt cx="4500000" cy="2880000"/>
          </a:xfrm>
        </p:grpSpPr>
        <p:graphicFrame>
          <p:nvGraphicFramePr>
            <p:cNvPr id="4" name="차트 3">
              <a:extLst>
                <a:ext uri="{FF2B5EF4-FFF2-40B4-BE49-F238E27FC236}">
                  <a16:creationId xmlns:a16="http://schemas.microsoft.com/office/drawing/2014/main" xmlns="" id="{C666620A-2A1F-4663-AC54-2856FEE27441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2902298467"/>
                </p:ext>
              </p:extLst>
            </p:nvPr>
          </p:nvGraphicFramePr>
          <p:xfrm>
            <a:off x="7264408" y="673524"/>
            <a:ext cx="4500000" cy="28800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xmlns="" id="{2E8543E4-C0B5-435D-979C-8E9A612667B3}"/>
                </a:ext>
              </a:extLst>
            </p:cNvPr>
            <p:cNvSpPr/>
            <p:nvPr/>
          </p:nvSpPr>
          <p:spPr>
            <a:xfrm>
              <a:off x="7692002" y="1515301"/>
              <a:ext cx="484436" cy="1987735"/>
            </a:xfrm>
            <a:prstGeom prst="roundRect">
              <a:avLst/>
            </a:prstGeom>
            <a:noFill/>
            <a:ln w="19050">
              <a:solidFill>
                <a:schemeClr val="accent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36" name="사각형: 둥근 모서리 35">
              <a:extLst>
                <a:ext uri="{FF2B5EF4-FFF2-40B4-BE49-F238E27FC236}">
                  <a16:creationId xmlns:a16="http://schemas.microsoft.com/office/drawing/2014/main" xmlns="" id="{AD5FD9DC-47C6-4239-8FB2-B79EC16F71A7}"/>
                </a:ext>
              </a:extLst>
            </p:cNvPr>
            <p:cNvSpPr/>
            <p:nvPr/>
          </p:nvSpPr>
          <p:spPr>
            <a:xfrm>
              <a:off x="8276792" y="1515301"/>
              <a:ext cx="484436" cy="1987735"/>
            </a:xfrm>
            <a:prstGeom prst="roundRect">
              <a:avLst/>
            </a:prstGeom>
            <a:noFill/>
            <a:ln w="19050">
              <a:solidFill>
                <a:schemeClr val="accent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xmlns="" id="{2252D39B-A671-4336-9E30-15E38D83E322}"/>
              </a:ext>
            </a:extLst>
          </p:cNvPr>
          <p:cNvGrpSpPr/>
          <p:nvPr/>
        </p:nvGrpSpPr>
        <p:grpSpPr>
          <a:xfrm>
            <a:off x="7264408" y="3426124"/>
            <a:ext cx="4500000" cy="2880000"/>
            <a:chOff x="7264408" y="3426124"/>
            <a:chExt cx="4500000" cy="2880000"/>
          </a:xfrm>
        </p:grpSpPr>
        <p:graphicFrame>
          <p:nvGraphicFramePr>
            <p:cNvPr id="5" name="차트 4">
              <a:extLst>
                <a:ext uri="{FF2B5EF4-FFF2-40B4-BE49-F238E27FC236}">
                  <a16:creationId xmlns:a16="http://schemas.microsoft.com/office/drawing/2014/main" xmlns="" id="{F5FCF837-B2A5-43F6-870C-85CF200E9D13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859123429"/>
                </p:ext>
              </p:extLst>
            </p:nvPr>
          </p:nvGraphicFramePr>
          <p:xfrm>
            <a:off x="7264408" y="3426124"/>
            <a:ext cx="4500000" cy="28800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xmlns="" id="{446460AD-0609-4C07-8C65-0647BAC54896}"/>
                </a:ext>
              </a:extLst>
            </p:cNvPr>
            <p:cNvSpPr/>
            <p:nvPr/>
          </p:nvSpPr>
          <p:spPr>
            <a:xfrm>
              <a:off x="7692002" y="4273282"/>
              <a:ext cx="484436" cy="1987735"/>
            </a:xfrm>
            <a:prstGeom prst="roundRect">
              <a:avLst/>
            </a:prstGeom>
            <a:noFill/>
            <a:ln w="19050">
              <a:solidFill>
                <a:schemeClr val="accent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xmlns="" id="{A7B39D9E-0A5F-4B68-811B-41BAAD4114C0}"/>
                </a:ext>
              </a:extLst>
            </p:cNvPr>
            <p:cNvSpPr/>
            <p:nvPr/>
          </p:nvSpPr>
          <p:spPr>
            <a:xfrm>
              <a:off x="8838398" y="4273282"/>
              <a:ext cx="484436" cy="1987735"/>
            </a:xfrm>
            <a:prstGeom prst="roundRect">
              <a:avLst/>
            </a:prstGeom>
            <a:noFill/>
            <a:ln w="19050">
              <a:solidFill>
                <a:schemeClr val="accent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xmlns="" id="{9AC61459-9F70-490A-8F86-E53C88C5D69A}"/>
              </a:ext>
            </a:extLst>
          </p:cNvPr>
          <p:cNvGrpSpPr/>
          <p:nvPr/>
        </p:nvGrpSpPr>
        <p:grpSpPr>
          <a:xfrm>
            <a:off x="718324" y="936427"/>
            <a:ext cx="6869958" cy="2493011"/>
            <a:chOff x="718324" y="936427"/>
            <a:chExt cx="6869958" cy="2493011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xmlns="" id="{6C29F25E-4783-42F5-9073-366DF089445B}"/>
                </a:ext>
              </a:extLst>
            </p:cNvPr>
            <p:cNvSpPr txBox="1"/>
            <p:nvPr/>
          </p:nvSpPr>
          <p:spPr>
            <a:xfrm>
              <a:off x="718324" y="936427"/>
              <a:ext cx="6104897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2000" dirty="0">
                  <a:latin typeface="+mn-ea"/>
                  <a:cs typeface="KoPubWorld돋움체 Bold" panose="00000800000000000000" pitchFamily="2" charset="-127"/>
                </a:rPr>
                <a:t>예측에 사용될 </a:t>
              </a:r>
              <a:r>
                <a:rPr lang="ko-KR" altLang="en-US" sz="2000" dirty="0">
                  <a:solidFill>
                    <a:srgbClr val="A60014"/>
                  </a:solidFill>
                  <a:latin typeface="+mn-ea"/>
                  <a:cs typeface="KoPubWorld돋움체 Bold" panose="00000800000000000000" pitchFamily="2" charset="-127"/>
                </a:rPr>
                <a:t>인공지능 모델</a:t>
              </a:r>
              <a:r>
                <a:rPr lang="ko-KR" altLang="en-US" sz="2000" dirty="0">
                  <a:latin typeface="+mn-ea"/>
                  <a:cs typeface="KoPubWorld돋움체 Bold" panose="00000800000000000000" pitchFamily="2" charset="-127"/>
                </a:rPr>
                <a:t> 선정과정</a:t>
              </a:r>
              <a:endParaRPr lang="ko-KR" altLang="en-US" sz="2000" dirty="0">
                <a:solidFill>
                  <a:srgbClr val="A60014"/>
                </a:solidFill>
                <a:latin typeface="+mn-ea"/>
                <a:cs typeface="KoPubWorld돋움체 Bold" panose="00000800000000000000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xmlns="" id="{AFC93BDB-66DC-449E-93D6-04E7C7494547}"/>
                    </a:ext>
                  </a:extLst>
                </p:cNvPr>
                <p:cNvSpPr txBox="1"/>
                <p:nvPr/>
              </p:nvSpPr>
              <p:spPr>
                <a:xfrm>
                  <a:off x="718324" y="1394073"/>
                  <a:ext cx="6869958" cy="20353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en-US" altLang="ko-KR" sz="1400" dirty="0">
                      <a:latin typeface="+mn-ea"/>
                      <a:cs typeface="KoPubWorld돋움체 Light" panose="00000300000000000000" pitchFamily="2" charset="-127"/>
                    </a:rPr>
                    <a:t>1) </a:t>
                  </a:r>
                  <a:r>
                    <a:rPr lang="ko-KR" altLang="en-US" sz="1400" u="sng" dirty="0">
                      <a:latin typeface="+mn-ea"/>
                      <a:cs typeface="KoPubWorld돋움체 Light" panose="00000300000000000000" pitchFamily="2" charset="-127"/>
                    </a:rPr>
                    <a:t>임대료 및 </a:t>
                  </a:r>
                  <a:r>
                    <a:rPr lang="ko-KR" altLang="en-US" sz="1400" u="sng" dirty="0" err="1">
                      <a:latin typeface="+mn-ea"/>
                      <a:cs typeface="KoPubWorld돋움체 Light" panose="00000300000000000000" pitchFamily="2" charset="-127"/>
                    </a:rPr>
                    <a:t>공실률</a:t>
                  </a:r>
                  <a:r>
                    <a:rPr lang="ko-KR" altLang="en-US" sz="1400" u="sng" dirty="0">
                      <a:latin typeface="+mn-ea"/>
                      <a:cs typeface="KoPubWorld돋움체 Light" panose="00000300000000000000" pitchFamily="2" charset="-127"/>
                    </a:rPr>
                    <a:t> 예측은 회귀</a:t>
                  </a:r>
                  <a:r>
                    <a:rPr lang="en-US" altLang="ko-KR" sz="1400" u="sng" dirty="0">
                      <a:latin typeface="+mn-ea"/>
                      <a:cs typeface="KoPubWorld돋움체 Light" panose="00000300000000000000" pitchFamily="2" charset="-127"/>
                    </a:rPr>
                    <a:t>(Regression)</a:t>
                  </a:r>
                  <a:r>
                    <a:rPr lang="ko-KR" altLang="en-US" sz="1400" u="sng" dirty="0">
                      <a:latin typeface="+mn-ea"/>
                      <a:cs typeface="KoPubWorld돋움체 Light" panose="00000300000000000000" pitchFamily="2" charset="-127"/>
                    </a:rPr>
                    <a:t>문제이므로 회귀모델로 선별</a:t>
                  </a:r>
                  <a:endParaRPr lang="en-US" altLang="ko-KR" sz="1400" u="sng" dirty="0">
                    <a:latin typeface="+mn-ea"/>
                    <a:cs typeface="KoPubWorld돋움체 Light" panose="00000300000000000000" pitchFamily="2" charset="-127"/>
                  </a:endParaRPr>
                </a:p>
                <a:p>
                  <a:pPr>
                    <a:lnSpc>
                      <a:spcPct val="150000"/>
                    </a:lnSpc>
                  </a:pPr>
                  <a:r>
                    <a:rPr lang="en-US" altLang="ko-KR" sz="1400" dirty="0">
                      <a:latin typeface="+mn-ea"/>
                      <a:cs typeface="KoPubWorld돋움체 Light" panose="00000300000000000000" pitchFamily="2" charset="-127"/>
                    </a:rPr>
                    <a:t>2) </a:t>
                  </a:r>
                  <a:r>
                    <a:rPr lang="ko-KR" altLang="en-US" sz="1400" dirty="0">
                      <a:latin typeface="+mn-ea"/>
                      <a:cs typeface="KoPubWorld돋움체 Light" panose="00000300000000000000" pitchFamily="2" charset="-127"/>
                    </a:rPr>
                    <a:t>각 모델을 구현 후 모델에 대한 평가지수를 통해 </a:t>
                  </a:r>
                  <a:r>
                    <a:rPr lang="en-US" altLang="ko-KR" sz="1400" dirty="0">
                      <a:latin typeface="+mn-ea"/>
                      <a:cs typeface="KoPubWorld돋움체 Light" panose="00000300000000000000" pitchFamily="2" charset="-127"/>
                    </a:rPr>
                    <a:t>1</a:t>
                  </a:r>
                  <a:r>
                    <a:rPr lang="ko-KR" altLang="en-US" sz="1400" dirty="0">
                      <a:latin typeface="+mn-ea"/>
                      <a:cs typeface="KoPubWorld돋움체 Light" panose="00000300000000000000" pitchFamily="2" charset="-127"/>
                    </a:rPr>
                    <a:t>차 선별 후 비교 분석</a:t>
                  </a:r>
                  <a:endParaRPr lang="en-US" altLang="ko-KR" sz="1400" dirty="0">
                    <a:latin typeface="+mn-ea"/>
                    <a:cs typeface="KoPubWorld돋움체 Light" panose="00000300000000000000" pitchFamily="2" charset="-127"/>
                  </a:endParaRPr>
                </a:p>
                <a:p>
                  <a:pPr marL="742950" lvl="1" indent="-285750">
                    <a:buFont typeface="Wingdings" panose="05000000000000000000" pitchFamily="2" charset="2"/>
                    <a:buChar char="§"/>
                  </a:pPr>
                  <a:r>
                    <a:rPr lang="en-US" altLang="ko-KR" sz="1400" dirty="0">
                      <a:latin typeface="+mn-ea"/>
                      <a:cs typeface="KoPubWorld돋움체 Light" panose="00000300000000000000" pitchFamily="2" charset="-127"/>
                    </a:rPr>
                    <a:t>1-RMSE : </a:t>
                  </a:r>
                  <a:r>
                    <a:rPr lang="ko-KR" altLang="en-US" sz="1400" u="sng" dirty="0">
                      <a:latin typeface="+mn-ea"/>
                      <a:cs typeface="KoPubWorld돋움체 Light" panose="00000300000000000000" pitchFamily="2" charset="-127"/>
                    </a:rPr>
                    <a:t>실제 값과 예측 값 사이의 </a:t>
                  </a:r>
                  <a14:m>
                    <m:oMath xmlns:m="http://schemas.openxmlformats.org/officeDocument/2006/math">
                      <m:r>
                        <a:rPr lang="ko-KR" altLang="en-US" sz="1400" b="0" i="1" u="sng" dirty="0">
                          <a:latin typeface="Cambria Math" panose="02040503050406030204" pitchFamily="18" charset="0"/>
                          <a:cs typeface="KoPubWorld돋움체 Light" panose="00000300000000000000" pitchFamily="2" charset="-127"/>
                        </a:rPr>
                        <m:t>평</m:t>
                      </m:r>
                    </m:oMath>
                  </a14:m>
                  <a:r>
                    <a:rPr lang="ko-KR" altLang="en-US" sz="1400" u="sng" dirty="0">
                      <a:latin typeface="+mn-ea"/>
                      <a:cs typeface="KoPubWorld돋움체 Light" panose="00000300000000000000" pitchFamily="2" charset="-127"/>
                    </a:rPr>
                    <a:t>균 제곱근의 오차</a:t>
                  </a:r>
                  <a:r>
                    <a:rPr lang="ko-KR" altLang="en-US" sz="1400" dirty="0">
                      <a:latin typeface="+mn-ea"/>
                      <a:cs typeface="KoPubWorld돋움체 Light" panose="00000300000000000000" pitchFamily="2" charset="-127"/>
                    </a:rPr>
                    <a:t> </a:t>
                  </a:r>
                  <a:endParaRPr lang="en-US" altLang="ko-KR" sz="1400" dirty="0">
                    <a:latin typeface="+mn-ea"/>
                    <a:cs typeface="KoPubWorld돋움체 Light" panose="00000300000000000000" pitchFamily="2" charset="-127"/>
                  </a:endParaRPr>
                </a:p>
                <a:p>
                  <a:pPr marL="742950" lvl="1" indent="-285750">
                    <a:buFont typeface="Wingdings" panose="05000000000000000000" pitchFamily="2" charset="2"/>
                    <a:buChar char="§"/>
                  </a:pPr>
                  <a:r>
                    <a:rPr lang="en-US" altLang="ko-KR" sz="1400" dirty="0">
                      <a:latin typeface="+mn-ea"/>
                      <a:cs typeface="KoPubWorld돋움체 Light" panose="00000300000000000000" pitchFamily="2" charset="-127"/>
                    </a:rPr>
                    <a:t>Score    : </a:t>
                  </a:r>
                  <a:r>
                    <a:rPr lang="ko-KR" altLang="en-US" sz="1400" dirty="0">
                      <a:latin typeface="+mn-ea"/>
                      <a:cs typeface="KoPubWorld돋움체 Light" panose="00000300000000000000" pitchFamily="2" charset="-127"/>
                    </a:rPr>
                    <a:t>해당 모델의 평가 점수</a:t>
                  </a:r>
                  <a:endParaRPr lang="en-US" altLang="ko-KR" sz="1400" dirty="0">
                    <a:latin typeface="+mn-ea"/>
                    <a:cs typeface="KoPubWorld돋움체 Light" panose="00000300000000000000" pitchFamily="2" charset="-127"/>
                  </a:endParaRPr>
                </a:p>
                <a:p>
                  <a:pPr>
                    <a:lnSpc>
                      <a:spcPct val="150000"/>
                    </a:lnSpc>
                  </a:pPr>
                  <a:r>
                    <a:rPr lang="en-US" altLang="ko-KR" sz="1400" dirty="0">
                      <a:latin typeface="+mn-ea"/>
                      <a:cs typeface="KoPubWorld돋움체 Light" panose="00000300000000000000" pitchFamily="2" charset="-127"/>
                    </a:rPr>
                    <a:t>3) </a:t>
                  </a:r>
                  <a:r>
                    <a:rPr lang="ko-KR" altLang="en-US" sz="1400" dirty="0">
                      <a:solidFill>
                        <a:srgbClr val="A60014"/>
                      </a:solidFill>
                      <a:latin typeface="+mn-ea"/>
                      <a:cs typeface="KoPubWorld돋움체 Light" panose="00000300000000000000" pitchFamily="2" charset="-127"/>
                    </a:rPr>
                    <a:t>임대료 예측 모델</a:t>
                  </a:r>
                  <a:r>
                    <a:rPr lang="ko-KR" altLang="en-US" sz="1400" dirty="0">
                      <a:latin typeface="+mn-ea"/>
                      <a:cs typeface="KoPubWorld돋움체 Light" panose="00000300000000000000" pitchFamily="2" charset="-127"/>
                    </a:rPr>
                    <a:t>은 모든 평가지수가 딥러닝 모델이 높음으로 </a:t>
                  </a:r>
                  <a:r>
                    <a:rPr lang="ko-KR" altLang="en-US" sz="1400" b="1" dirty="0">
                      <a:latin typeface="+mn-ea"/>
                      <a:cs typeface="KoPubWorld돋움체 Light" panose="00000300000000000000" pitchFamily="2" charset="-127"/>
                    </a:rPr>
                    <a:t>딥러닝 모델 선정</a:t>
                  </a:r>
                  <a:endParaRPr lang="en-US" altLang="ko-KR" sz="1400" b="1" dirty="0">
                    <a:latin typeface="+mn-ea"/>
                    <a:cs typeface="KoPubWorld돋움체 Light" panose="00000300000000000000" pitchFamily="2" charset="-127"/>
                  </a:endParaRPr>
                </a:p>
                <a:p>
                  <a:pPr>
                    <a:lnSpc>
                      <a:spcPct val="150000"/>
                    </a:lnSpc>
                  </a:pPr>
                  <a:r>
                    <a:rPr lang="en-US" altLang="ko-KR" sz="1400" dirty="0">
                      <a:latin typeface="+mn-ea"/>
                      <a:cs typeface="KoPubWorld돋움체 Light" panose="00000300000000000000" pitchFamily="2" charset="-127"/>
                    </a:rPr>
                    <a:t>4) </a:t>
                  </a:r>
                  <a:r>
                    <a:rPr lang="ko-KR" altLang="en-US" sz="1400" dirty="0" err="1">
                      <a:solidFill>
                        <a:srgbClr val="A60014"/>
                      </a:solidFill>
                      <a:latin typeface="+mn-ea"/>
                      <a:cs typeface="KoPubWorld돋움체 Light" panose="00000300000000000000" pitchFamily="2" charset="-127"/>
                    </a:rPr>
                    <a:t>공실률</a:t>
                  </a:r>
                  <a:r>
                    <a:rPr lang="ko-KR" altLang="en-US" sz="1400" dirty="0">
                      <a:solidFill>
                        <a:srgbClr val="A60014"/>
                      </a:solidFill>
                      <a:latin typeface="+mn-ea"/>
                      <a:cs typeface="KoPubWorld돋움체 Light" panose="00000300000000000000" pitchFamily="2" charset="-127"/>
                    </a:rPr>
                    <a:t> 예측 모델</a:t>
                  </a:r>
                  <a:r>
                    <a:rPr lang="ko-KR" altLang="en-US" sz="1400" dirty="0">
                      <a:latin typeface="+mn-ea"/>
                      <a:cs typeface="KoPubWorld돋움체 Light" panose="00000300000000000000" pitchFamily="2" charset="-127"/>
                    </a:rPr>
                    <a:t>은 </a:t>
                  </a:r>
                  <a:r>
                    <a:rPr lang="en-US" altLang="ko-KR" sz="1400" b="1" dirty="0">
                      <a:latin typeface="+mn-ea"/>
                      <a:cs typeface="KoPubWorld돋움체 Light" panose="00000300000000000000" pitchFamily="2" charset="-127"/>
                    </a:rPr>
                    <a:t>1-RMSE </a:t>
                  </a:r>
                  <a:r>
                    <a:rPr lang="ko-KR" altLang="en-US" sz="1400" b="1" dirty="0">
                      <a:latin typeface="+mn-ea"/>
                      <a:cs typeface="KoPubWorld돋움체 Light" panose="00000300000000000000" pitchFamily="2" charset="-127"/>
                    </a:rPr>
                    <a:t>지수</a:t>
                  </a:r>
                  <a:r>
                    <a:rPr lang="ko-KR" altLang="en-US" sz="1400" dirty="0">
                      <a:latin typeface="+mn-ea"/>
                      <a:cs typeface="KoPubWorld돋움체 Light" panose="00000300000000000000" pitchFamily="2" charset="-127"/>
                    </a:rPr>
                    <a:t>는 딥러닝 모델이 높으나 </a:t>
                  </a:r>
                  <a:endParaRPr lang="en-US" altLang="ko-KR" sz="1400" dirty="0">
                    <a:latin typeface="+mn-ea"/>
                    <a:cs typeface="KoPubWorld돋움체 Light" panose="00000300000000000000" pitchFamily="2" charset="-127"/>
                  </a:endParaRPr>
                </a:p>
                <a:p>
                  <a:r>
                    <a:rPr lang="en-US" altLang="ko-KR" sz="1400" dirty="0">
                      <a:latin typeface="+mn-ea"/>
                      <a:cs typeface="KoPubWorld돋움체 Light" panose="00000300000000000000" pitchFamily="2" charset="-127"/>
                    </a:rPr>
                    <a:t>    </a:t>
                  </a:r>
                  <a:r>
                    <a:rPr lang="en-US" altLang="ko-KR" sz="1400" b="1" dirty="0">
                      <a:latin typeface="+mn-ea"/>
                      <a:cs typeface="KoPubWorld돋움체 Light" panose="00000300000000000000" pitchFamily="2" charset="-127"/>
                    </a:rPr>
                    <a:t>Score</a:t>
                  </a:r>
                  <a:r>
                    <a:rPr lang="ko-KR" altLang="en-US" sz="1400" b="1" dirty="0">
                      <a:latin typeface="+mn-ea"/>
                      <a:cs typeface="KoPubWorld돋움체 Light" panose="00000300000000000000" pitchFamily="2" charset="-127"/>
                    </a:rPr>
                    <a:t>점수</a:t>
                  </a:r>
                  <a:r>
                    <a:rPr lang="ko-KR" altLang="en-US" sz="1400" dirty="0">
                      <a:latin typeface="+mn-ea"/>
                      <a:cs typeface="KoPubWorld돋움체 Light" panose="00000300000000000000" pitchFamily="2" charset="-127"/>
                    </a:rPr>
                    <a:t>는 다른 모델이 더 높으므로 </a:t>
                  </a:r>
                  <a:r>
                    <a:rPr lang="ko-KR" altLang="en-US" sz="1400" b="1" dirty="0">
                      <a:latin typeface="+mn-ea"/>
                      <a:cs typeface="KoPubWorld돋움체 Light" panose="00000300000000000000" pitchFamily="2" charset="-127"/>
                    </a:rPr>
                    <a:t>실제 데이터를 통하여 비교 분석 후 선정</a:t>
                  </a:r>
                  <a:endParaRPr lang="en-US" altLang="ko-KR" sz="1400" b="1" dirty="0">
                    <a:latin typeface="+mn-ea"/>
                    <a:cs typeface="KoPubWorld돋움체 Light" panose="00000300000000000000" pitchFamily="2" charset="-127"/>
                  </a:endParaRPr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AFC93BDB-66DC-449E-93D6-04E7C749454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8324" y="1394073"/>
                  <a:ext cx="6869958" cy="2035365"/>
                </a:xfrm>
                <a:prstGeom prst="rect">
                  <a:avLst/>
                </a:prstGeom>
                <a:blipFill>
                  <a:blip r:embed="rId4"/>
                  <a:stretch>
                    <a:fillRect l="-266" b="-179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xmlns="" id="{57E3062E-64C0-472D-A4B2-F89B4AE6DB93}"/>
              </a:ext>
            </a:extLst>
          </p:cNvPr>
          <p:cNvGrpSpPr/>
          <p:nvPr/>
        </p:nvGrpSpPr>
        <p:grpSpPr>
          <a:xfrm>
            <a:off x="4010590" y="3811179"/>
            <a:ext cx="3396477" cy="2766614"/>
            <a:chOff x="3941399" y="3811179"/>
            <a:chExt cx="3396477" cy="2766614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xmlns="" id="{92AD4F7E-06E4-4FB6-A003-405882CBD955}"/>
                </a:ext>
              </a:extLst>
            </p:cNvPr>
            <p:cNvSpPr txBox="1"/>
            <p:nvPr/>
          </p:nvSpPr>
          <p:spPr>
            <a:xfrm>
              <a:off x="3941399" y="3811179"/>
              <a:ext cx="339647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latin typeface="+mn-ea"/>
                  <a:cs typeface="KoPubWorld돋움체 Light" panose="00000300000000000000" pitchFamily="2" charset="-127"/>
                </a:rPr>
                <a:t>학습 데이터 및 평가 데이터 기준</a:t>
              </a:r>
            </a:p>
          </p:txBody>
        </p:sp>
        <p:sp>
          <p:nvSpPr>
            <p:cNvPr id="71" name="사각형: 둥근 모서리 70">
              <a:extLst>
                <a:ext uri="{FF2B5EF4-FFF2-40B4-BE49-F238E27FC236}">
                  <a16:creationId xmlns:a16="http://schemas.microsoft.com/office/drawing/2014/main" xmlns="" id="{67B68F70-DFC6-4331-A1EE-67A08D8AC5B4}"/>
                </a:ext>
              </a:extLst>
            </p:cNvPr>
            <p:cNvSpPr/>
            <p:nvPr/>
          </p:nvSpPr>
          <p:spPr>
            <a:xfrm>
              <a:off x="4389319" y="4212053"/>
              <a:ext cx="2441356" cy="2365740"/>
            </a:xfrm>
            <a:prstGeom prst="roundRect">
              <a:avLst/>
            </a:prstGeom>
            <a:noFill/>
            <a:ln w="63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100" dirty="0">
                <a:solidFill>
                  <a:schemeClr val="tx1"/>
                </a:solidFill>
                <a:latin typeface="+mn-ea"/>
                <a:cs typeface="KoPubWorld돋움체 Light" panose="00000300000000000000" pitchFamily="2" charset="-127"/>
              </a:endParaRPr>
            </a:p>
          </p:txBody>
        </p:sp>
        <p:sp>
          <p:nvSpPr>
            <p:cNvPr id="77" name="사각형: 둥근 모서리 76">
              <a:extLst>
                <a:ext uri="{FF2B5EF4-FFF2-40B4-BE49-F238E27FC236}">
                  <a16:creationId xmlns:a16="http://schemas.microsoft.com/office/drawing/2014/main" xmlns="" id="{7A1B7807-01C3-486C-82A0-87E4BF1C8A1B}"/>
                </a:ext>
              </a:extLst>
            </p:cNvPr>
            <p:cNvSpPr/>
            <p:nvPr/>
          </p:nvSpPr>
          <p:spPr>
            <a:xfrm>
              <a:off x="4748782" y="4856471"/>
              <a:ext cx="820350" cy="408844"/>
            </a:xfrm>
            <a:prstGeom prst="round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  <a:latin typeface="+mn-ea"/>
                  <a:cs typeface="KoPubWorld돋움체 Light" panose="00000300000000000000" pitchFamily="2" charset="-127"/>
                </a:rPr>
                <a:t>Train</a:t>
              </a:r>
            </a:p>
            <a:p>
              <a:pPr algn="ctr"/>
              <a:r>
                <a:rPr lang="en-US" altLang="ko-KR" sz="900" dirty="0">
                  <a:solidFill>
                    <a:schemeClr val="tx1"/>
                  </a:solidFill>
                  <a:latin typeface="+mn-ea"/>
                  <a:cs typeface="KoPubWorld돋움체 Light" panose="00000300000000000000" pitchFamily="2" charset="-127"/>
                </a:rPr>
                <a:t>80%</a:t>
              </a:r>
              <a:endParaRPr lang="ko-KR" altLang="en-US" sz="900" dirty="0">
                <a:solidFill>
                  <a:schemeClr val="tx1"/>
                </a:solidFill>
                <a:latin typeface="+mn-ea"/>
                <a:cs typeface="KoPubWorld돋움체 Light" panose="00000300000000000000" pitchFamily="2" charset="-127"/>
              </a:endParaRPr>
            </a:p>
          </p:txBody>
        </p:sp>
        <p:sp>
          <p:nvSpPr>
            <p:cNvPr id="78" name="사각형: 둥근 모서리 77">
              <a:extLst>
                <a:ext uri="{FF2B5EF4-FFF2-40B4-BE49-F238E27FC236}">
                  <a16:creationId xmlns:a16="http://schemas.microsoft.com/office/drawing/2014/main" xmlns="" id="{F0D02E5C-D547-4CB5-ABAE-C0A53C7B50BA}"/>
                </a:ext>
              </a:extLst>
            </p:cNvPr>
            <p:cNvSpPr/>
            <p:nvPr/>
          </p:nvSpPr>
          <p:spPr>
            <a:xfrm>
              <a:off x="5668820" y="4856471"/>
              <a:ext cx="820350" cy="408844"/>
            </a:xfrm>
            <a:prstGeom prst="round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  <a:latin typeface="+mn-ea"/>
                  <a:cs typeface="KoPubWorld돋움체 Light" panose="00000300000000000000" pitchFamily="2" charset="-127"/>
                </a:rPr>
                <a:t>Test</a:t>
              </a:r>
            </a:p>
            <a:p>
              <a:pPr algn="ctr"/>
              <a:r>
                <a:rPr lang="en-US" altLang="ko-KR" sz="900" dirty="0">
                  <a:solidFill>
                    <a:schemeClr val="tx1"/>
                  </a:solidFill>
                  <a:latin typeface="+mn-ea"/>
                  <a:cs typeface="KoPubWorld돋움체 Light" panose="00000300000000000000" pitchFamily="2" charset="-127"/>
                </a:rPr>
                <a:t>20%</a:t>
              </a:r>
              <a:endParaRPr lang="ko-KR" altLang="en-US" sz="900" dirty="0">
                <a:solidFill>
                  <a:schemeClr val="tx1"/>
                </a:solidFill>
                <a:latin typeface="+mn-ea"/>
                <a:cs typeface="KoPubWorld돋움체 Light" panose="00000300000000000000" pitchFamily="2" charset="-127"/>
              </a:endParaRPr>
            </a:p>
          </p:txBody>
        </p:sp>
        <p:sp>
          <p:nvSpPr>
            <p:cNvPr id="79" name="사각형: 둥근 모서리 78">
              <a:extLst>
                <a:ext uri="{FF2B5EF4-FFF2-40B4-BE49-F238E27FC236}">
                  <a16:creationId xmlns:a16="http://schemas.microsoft.com/office/drawing/2014/main" xmlns="" id="{15788CFD-B7FA-4AF6-A8CA-547CC2FC7657}"/>
                </a:ext>
              </a:extLst>
            </p:cNvPr>
            <p:cNvSpPr/>
            <p:nvPr/>
          </p:nvSpPr>
          <p:spPr>
            <a:xfrm>
              <a:off x="4635516" y="4373780"/>
              <a:ext cx="1947826" cy="992114"/>
            </a:xfrm>
            <a:prstGeom prst="round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100" b="1" dirty="0">
                  <a:solidFill>
                    <a:schemeClr val="tx1"/>
                  </a:solidFill>
                  <a:latin typeface="+mn-ea"/>
                  <a:cs typeface="KoPubWorld돋움체 Light" panose="00000300000000000000" pitchFamily="2" charset="-127"/>
                </a:rPr>
                <a:t>2015-2018</a:t>
              </a:r>
              <a:r>
                <a:rPr lang="ko-KR" altLang="en-US" sz="1100" b="1" dirty="0">
                  <a:solidFill>
                    <a:schemeClr val="tx1"/>
                  </a:solidFill>
                  <a:latin typeface="+mn-ea"/>
                  <a:cs typeface="KoPubWorld돋움체 Light" panose="00000300000000000000" pitchFamily="2" charset="-127"/>
                </a:rPr>
                <a:t>년도 데이터</a:t>
              </a:r>
              <a:endParaRPr lang="en-US" altLang="ko-KR" sz="1100" b="1" dirty="0">
                <a:solidFill>
                  <a:schemeClr val="tx1"/>
                </a:solidFill>
                <a:latin typeface="+mn-ea"/>
                <a:cs typeface="KoPubWorld돋움체 Light" panose="00000300000000000000" pitchFamily="2" charset="-127"/>
              </a:endParaRPr>
            </a:p>
            <a:p>
              <a:pPr algn="ctr"/>
              <a:r>
                <a:rPr lang="en-US" altLang="ko-KR" sz="1100" dirty="0">
                  <a:solidFill>
                    <a:schemeClr val="tx1"/>
                  </a:solidFill>
                  <a:latin typeface="+mn-ea"/>
                  <a:cs typeface="KoPubWorld돋움체 Light" panose="00000300000000000000" pitchFamily="2" charset="-127"/>
                </a:rPr>
                <a:t>70</a:t>
              </a:r>
              <a:r>
                <a:rPr lang="ko-KR" altLang="en-US" sz="1100" dirty="0">
                  <a:solidFill>
                    <a:schemeClr val="tx1"/>
                  </a:solidFill>
                  <a:latin typeface="+mn-ea"/>
                  <a:cs typeface="KoPubWorld돋움체 Light" panose="00000300000000000000" pitchFamily="2" charset="-127"/>
                </a:rPr>
                <a:t>여개의 특성으로 학습</a:t>
              </a:r>
            </a:p>
          </p:txBody>
        </p:sp>
        <p:sp>
          <p:nvSpPr>
            <p:cNvPr id="80" name="사각형: 둥근 모서리 79">
              <a:extLst>
                <a:ext uri="{FF2B5EF4-FFF2-40B4-BE49-F238E27FC236}">
                  <a16:creationId xmlns:a16="http://schemas.microsoft.com/office/drawing/2014/main" xmlns="" id="{0BCA9834-9ABC-4055-B705-19AEF5DA88B8}"/>
                </a:ext>
              </a:extLst>
            </p:cNvPr>
            <p:cNvSpPr/>
            <p:nvPr/>
          </p:nvSpPr>
          <p:spPr>
            <a:xfrm>
              <a:off x="4635516" y="5475786"/>
              <a:ext cx="1947826" cy="890811"/>
            </a:xfrm>
            <a:prstGeom prst="roundRect">
              <a:avLst/>
            </a:prstGeom>
            <a:noFill/>
            <a:ln w="19050">
              <a:solidFill>
                <a:srgbClr val="4E4E4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100" b="1" dirty="0">
                  <a:solidFill>
                    <a:schemeClr val="tx1"/>
                  </a:solidFill>
                  <a:latin typeface="+mn-ea"/>
                  <a:cs typeface="KoPubWorld돋움체 Light" panose="00000300000000000000" pitchFamily="2" charset="-127"/>
                </a:rPr>
                <a:t>2019</a:t>
              </a:r>
              <a:r>
                <a:rPr lang="ko-KR" altLang="en-US" sz="1100" b="1" dirty="0">
                  <a:solidFill>
                    <a:schemeClr val="tx1"/>
                  </a:solidFill>
                  <a:latin typeface="+mn-ea"/>
                  <a:cs typeface="KoPubWorld돋움체 Light" panose="00000300000000000000" pitchFamily="2" charset="-127"/>
                </a:rPr>
                <a:t>년도  </a:t>
              </a:r>
              <a:r>
                <a:rPr lang="en-US" altLang="ko-KR" sz="1100" b="1" dirty="0">
                  <a:solidFill>
                    <a:schemeClr val="tx1"/>
                  </a:solidFill>
                  <a:latin typeface="+mn-ea"/>
                  <a:cs typeface="KoPubWorld돋움체 Light" panose="00000300000000000000" pitchFamily="2" charset="-127"/>
                </a:rPr>
                <a:t>1</a:t>
              </a:r>
              <a:r>
                <a:rPr lang="ko-KR" altLang="en-US" sz="1100" b="1" dirty="0">
                  <a:solidFill>
                    <a:schemeClr val="tx1"/>
                  </a:solidFill>
                  <a:latin typeface="+mn-ea"/>
                  <a:cs typeface="KoPubWorld돋움체 Light" panose="00000300000000000000" pitchFamily="2" charset="-127"/>
                </a:rPr>
                <a:t>분기 데이터</a:t>
              </a:r>
            </a:p>
          </p:txBody>
        </p:sp>
        <p:sp>
          <p:nvSpPr>
            <p:cNvPr id="81" name="사각형: 둥근 모서리 80">
              <a:extLst>
                <a:ext uri="{FF2B5EF4-FFF2-40B4-BE49-F238E27FC236}">
                  <a16:creationId xmlns:a16="http://schemas.microsoft.com/office/drawing/2014/main" xmlns="" id="{AB00EEA5-A8EA-43DF-B438-F4E535047772}"/>
                </a:ext>
              </a:extLst>
            </p:cNvPr>
            <p:cNvSpPr/>
            <p:nvPr/>
          </p:nvSpPr>
          <p:spPr>
            <a:xfrm>
              <a:off x="4748782" y="5847861"/>
              <a:ext cx="1740388" cy="408844"/>
            </a:xfrm>
            <a:prstGeom prst="roundRect">
              <a:avLst/>
            </a:prstGeom>
            <a:solidFill>
              <a:srgbClr val="A60014"/>
            </a:solidFill>
            <a:ln w="19050">
              <a:solidFill>
                <a:srgbClr val="4E4E4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200" dirty="0">
                  <a:solidFill>
                    <a:schemeClr val="bg1"/>
                  </a:solidFill>
                  <a:latin typeface="+mn-ea"/>
                  <a:cs typeface="KoPubWorld돋움체 Bold" panose="00000800000000000000" pitchFamily="2" charset="-127"/>
                </a:rPr>
                <a:t>실제 검정데이터</a:t>
              </a: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xmlns="" id="{945782B1-B395-4064-A886-78A0314BC1A9}"/>
              </a:ext>
            </a:extLst>
          </p:cNvPr>
          <p:cNvGrpSpPr/>
          <p:nvPr/>
        </p:nvGrpSpPr>
        <p:grpSpPr>
          <a:xfrm>
            <a:off x="0" y="0"/>
            <a:ext cx="12192000" cy="710712"/>
            <a:chOff x="0" y="0"/>
            <a:chExt cx="12192000" cy="710712"/>
          </a:xfrm>
        </p:grpSpPr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xmlns="" id="{CF16F785-D3D8-4A81-A0B2-D97B928B3485}"/>
                </a:ext>
              </a:extLst>
            </p:cNvPr>
            <p:cNvSpPr/>
            <p:nvPr/>
          </p:nvSpPr>
          <p:spPr>
            <a:xfrm>
              <a:off x="0" y="0"/>
              <a:ext cx="12192000" cy="691662"/>
            </a:xfrm>
            <a:prstGeom prst="rect">
              <a:avLst/>
            </a:prstGeom>
            <a:gradFill flip="none" rotWithShape="1">
              <a:gsLst>
                <a:gs pos="0">
                  <a:srgbClr val="C00000"/>
                </a:gs>
                <a:gs pos="100000">
                  <a:schemeClr val="accent3">
                    <a:lumMod val="7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400" b="1" dirty="0"/>
                <a:t>3-4) </a:t>
              </a:r>
              <a:r>
                <a:rPr lang="ko-KR" altLang="en-US" sz="2400" b="1" dirty="0"/>
                <a:t>인공지능 모델 </a:t>
              </a:r>
              <a:r>
                <a:rPr lang="en-US" altLang="ko-KR" sz="2400" b="1" dirty="0"/>
                <a:t>1</a:t>
              </a:r>
              <a:r>
                <a:rPr lang="ko-KR" altLang="en-US" sz="2400" b="1" dirty="0"/>
                <a:t>차 선정</a:t>
              </a:r>
            </a:p>
          </p:txBody>
        </p:sp>
        <p:cxnSp>
          <p:nvCxnSpPr>
            <p:cNvPr id="63" name="직선 연결선 62">
              <a:extLst>
                <a:ext uri="{FF2B5EF4-FFF2-40B4-BE49-F238E27FC236}">
                  <a16:creationId xmlns:a16="http://schemas.microsoft.com/office/drawing/2014/main" xmlns="" id="{C592C5D1-50A4-4B79-AEB5-AEED2BBCA67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0712"/>
              <a:ext cx="12192000" cy="0"/>
            </a:xfrm>
            <a:prstGeom prst="line">
              <a:avLst/>
            </a:prstGeom>
            <a:ln w="38100">
              <a:gradFill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tx1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2382295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3" name="표 42">
            <a:extLst>
              <a:ext uri="{FF2B5EF4-FFF2-40B4-BE49-F238E27FC236}">
                <a16:creationId xmlns:a16="http://schemas.microsoft.com/office/drawing/2014/main" xmlns="" id="{17181853-9899-4A4A-BB46-F9E4605235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5584213"/>
              </p:ext>
            </p:extLst>
          </p:nvPr>
        </p:nvGraphicFramePr>
        <p:xfrm>
          <a:off x="718324" y="4251026"/>
          <a:ext cx="7199999" cy="2210108"/>
        </p:xfrm>
        <a:graphic>
          <a:graphicData uri="http://schemas.openxmlformats.org/drawingml/2006/table">
            <a:tbl>
              <a:tblPr/>
              <a:tblGrid>
                <a:gridCol w="958751">
                  <a:extLst>
                    <a:ext uri="{9D8B030D-6E8A-4147-A177-3AD203B41FA5}">
                      <a16:colId xmlns:a16="http://schemas.microsoft.com/office/drawing/2014/main" xmlns="" val="1896819126"/>
                    </a:ext>
                  </a:extLst>
                </a:gridCol>
                <a:gridCol w="958751">
                  <a:extLst>
                    <a:ext uri="{9D8B030D-6E8A-4147-A177-3AD203B41FA5}">
                      <a16:colId xmlns:a16="http://schemas.microsoft.com/office/drawing/2014/main" xmlns="" val="1503029307"/>
                    </a:ext>
                  </a:extLst>
                </a:gridCol>
                <a:gridCol w="1812349">
                  <a:extLst>
                    <a:ext uri="{9D8B030D-6E8A-4147-A177-3AD203B41FA5}">
                      <a16:colId xmlns:a16="http://schemas.microsoft.com/office/drawing/2014/main" xmlns="" val="3840818682"/>
                    </a:ext>
                  </a:extLst>
                </a:gridCol>
                <a:gridCol w="1156716">
                  <a:extLst>
                    <a:ext uri="{9D8B030D-6E8A-4147-A177-3AD203B41FA5}">
                      <a16:colId xmlns:a16="http://schemas.microsoft.com/office/drawing/2014/main" xmlns="" val="3566651220"/>
                    </a:ext>
                  </a:extLst>
                </a:gridCol>
                <a:gridCol w="1156716">
                  <a:extLst>
                    <a:ext uri="{9D8B030D-6E8A-4147-A177-3AD203B41FA5}">
                      <a16:colId xmlns:a16="http://schemas.microsoft.com/office/drawing/2014/main" xmlns="" val="1612047778"/>
                    </a:ext>
                  </a:extLst>
                </a:gridCol>
                <a:gridCol w="1156716">
                  <a:extLst>
                    <a:ext uri="{9D8B030D-6E8A-4147-A177-3AD203B41FA5}">
                      <a16:colId xmlns:a16="http://schemas.microsoft.com/office/drawing/2014/main" xmlns="" val="1023722812"/>
                    </a:ext>
                  </a:extLst>
                </a:gridCol>
              </a:tblGrid>
              <a:tr h="267381"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KoPubWorld돋움체 Bold" panose="00000800000000000000" pitchFamily="2" charset="-127"/>
                        </a:rPr>
                        <a:t>기준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KoPubWorld돋움체 Bold" panose="00000800000000000000" pitchFamily="2" charset="-127"/>
                        </a:rPr>
                        <a:t>_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KoPubWorld돋움체 Bold" panose="00000800000000000000" pitchFamily="2" charset="-127"/>
                        </a:rPr>
                        <a:t>년도</a:t>
                      </a:r>
                    </a:p>
                  </a:txBody>
                  <a:tcPr marL="106722" marR="106722" marT="53362" marB="53362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KoPubWorld돋움체 Bold" panose="00000800000000000000" pitchFamily="2" charset="-127"/>
                        </a:rPr>
                        <a:t>상권</a:t>
                      </a:r>
                    </a:p>
                  </a:txBody>
                  <a:tcPr marL="106722" marR="106722" marT="53362" marB="5336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KoPubWorld돋움체 Bold" panose="00000800000000000000" pitchFamily="2" charset="-127"/>
                        </a:rPr>
                        <a:t>상권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KoPubWorld돋움체 Bold" panose="00000800000000000000" pitchFamily="2" charset="-127"/>
                        </a:rPr>
                        <a:t>_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KoPubWorld돋움체 Bold" panose="00000800000000000000" pitchFamily="2" charset="-127"/>
                        </a:rPr>
                        <a:t>코드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KoPubWorld돋움체 Bold" panose="00000800000000000000" pitchFamily="2" charset="-127"/>
                        </a:rPr>
                        <a:t>_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KoPubWorld돋움체 Bold" panose="00000800000000000000" pitchFamily="2" charset="-127"/>
                        </a:rPr>
                        <a:t>명</a:t>
                      </a:r>
                    </a:p>
                  </a:txBody>
                  <a:tcPr marL="106722" marR="106722" marT="53362" marB="5336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KoPubWorld돋움체 Bold" panose="00000800000000000000" pitchFamily="2" charset="-127"/>
                        </a:rPr>
                        <a:t>실제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KoPubWorld돋움체 Bold" panose="00000800000000000000" pitchFamily="2" charset="-127"/>
                        </a:rPr>
                        <a:t>_</a:t>
                      </a:r>
                      <a:r>
                        <a:rPr lang="ko-KR" altLang="en-US" sz="12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KoPubWorld돋움체 Bold" panose="00000800000000000000" pitchFamily="2" charset="-127"/>
                        </a:rPr>
                        <a:t>공실률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KoPubWorld돋움체 Bold" panose="00000800000000000000" pitchFamily="2" charset="-127"/>
                      </a:endParaRPr>
                    </a:p>
                  </a:txBody>
                  <a:tcPr marL="106722" marR="106722" marT="53362" marB="5336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KoPubWorld돋움체 Bold" panose="00000800000000000000" pitchFamily="2" charset="-127"/>
                        </a:rPr>
                        <a:t>머신러닝</a:t>
                      </a:r>
                      <a:endParaRPr lang="en-US" altLang="ko-KR" sz="1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KoPubWorld돋움체 Bold" panose="00000800000000000000" pitchFamily="2" charset="-127"/>
                      </a:endParaRPr>
                    </a:p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KoPubWorld돋움체 Bold" panose="00000800000000000000" pitchFamily="2" charset="-127"/>
                        </a:rPr>
                        <a:t>예측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KoPubWorld돋움체 Bold" panose="00000800000000000000" pitchFamily="2" charset="-127"/>
                        </a:rPr>
                        <a:t>_</a:t>
                      </a:r>
                      <a:r>
                        <a:rPr lang="ko-KR" altLang="en-US" sz="12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KoPubWorld돋움체 Bold" panose="00000800000000000000" pitchFamily="2" charset="-127"/>
                        </a:rPr>
                        <a:t>공실률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KoPubWorld돋움체 Bold" panose="00000800000000000000" pitchFamily="2" charset="-127"/>
                      </a:endParaRPr>
                    </a:p>
                  </a:txBody>
                  <a:tcPr marL="106722" marR="106722" marT="53362" marB="5336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KoPubWorld돋움체 Bold" panose="00000800000000000000" pitchFamily="2" charset="-127"/>
                        </a:rPr>
                        <a:t>딥러닝</a:t>
                      </a:r>
                      <a:endParaRPr lang="en-US" altLang="ko-KR" sz="1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KoPubWorld돋움체 Bold" panose="00000800000000000000" pitchFamily="2" charset="-127"/>
                      </a:endParaRPr>
                    </a:p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KoPubWorld돋움체 Bold" panose="00000800000000000000" pitchFamily="2" charset="-127"/>
                        </a:rPr>
                        <a:t>예측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KoPubWorld돋움체 Bold" panose="00000800000000000000" pitchFamily="2" charset="-127"/>
                        </a:rPr>
                        <a:t>_</a:t>
                      </a:r>
                      <a:r>
                        <a:rPr lang="ko-KR" altLang="en-US" sz="12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KoPubWorld돋움체 Bold" panose="00000800000000000000" pitchFamily="2" charset="-127"/>
                        </a:rPr>
                        <a:t>공실률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KoPubWorld돋움체 Bold" panose="00000800000000000000" pitchFamily="2" charset="-127"/>
                      </a:endParaRPr>
                    </a:p>
                  </a:txBody>
                  <a:tcPr marL="106722" marR="106722" marT="53362" marB="5336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174357229"/>
                  </a:ext>
                </a:extLst>
              </a:tr>
              <a:tr h="267381"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KoPubWorld돋움체 Bold" panose="00000800000000000000" pitchFamily="2" charset="-127"/>
                        </a:rPr>
                        <a:t>2019_1</a:t>
                      </a:r>
                    </a:p>
                  </a:txBody>
                  <a:tcPr marL="106722" marR="106722" marT="53362" marB="53362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KoPubWorld돋움체 Bold" panose="00000800000000000000" pitchFamily="2" charset="-127"/>
                        </a:rPr>
                        <a:t>테헤란로</a:t>
                      </a:r>
                    </a:p>
                  </a:txBody>
                  <a:tcPr marL="106722" marR="106722" marT="53362" marB="5336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KoPubWorld돋움체 Bold" panose="00000800000000000000" pitchFamily="2" charset="-127"/>
                        </a:rPr>
                        <a:t>역삼역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KoPubWorld돋움체 Bold" panose="00000800000000000000" pitchFamily="2" charset="-127"/>
                        </a:rPr>
                        <a:t>_2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KoPubWorld돋움체 Bold" panose="00000800000000000000" pitchFamily="2" charset="-127"/>
                      </a:endParaRPr>
                    </a:p>
                  </a:txBody>
                  <a:tcPr marL="106722" marR="106722" marT="53362" marB="5336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KoPubWorld돋움체 Bold" panose="00000800000000000000" pitchFamily="2" charset="-127"/>
                        </a:rPr>
                        <a:t>15.1</a:t>
                      </a:r>
                    </a:p>
                  </a:txBody>
                  <a:tcPr marL="106722" marR="106722" marT="53362" marB="5336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KoPubWorld돋움체 Bold" panose="00000800000000000000" pitchFamily="2" charset="-127"/>
                        </a:rPr>
                        <a:t>6.089</a:t>
                      </a:r>
                    </a:p>
                  </a:txBody>
                  <a:tcPr marL="106722" marR="106722" marT="53362" marB="5336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KoPubWorld돋움체 Bold" panose="00000800000000000000" pitchFamily="2" charset="-127"/>
                        </a:rPr>
                        <a:t>15.423</a:t>
                      </a:r>
                    </a:p>
                  </a:txBody>
                  <a:tcPr marL="106722" marR="106722" marT="53362" marB="5336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920509083"/>
                  </a:ext>
                </a:extLst>
              </a:tr>
              <a:tr h="267381"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KoPubWorld돋움체 Bold" panose="00000800000000000000" pitchFamily="2" charset="-127"/>
                        </a:rPr>
                        <a:t>2019_1</a:t>
                      </a:r>
                    </a:p>
                  </a:txBody>
                  <a:tcPr marL="106722" marR="106722" marT="53362" marB="53362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KoPubWorld돋움체 Bold" panose="00000800000000000000" pitchFamily="2" charset="-127"/>
                        </a:rPr>
                        <a:t>테헤란로</a:t>
                      </a:r>
                    </a:p>
                  </a:txBody>
                  <a:tcPr marL="106722" marR="106722" marT="53362" marB="5336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KoPubWorld돋움체 Bold" panose="00000800000000000000" pitchFamily="2" charset="-127"/>
                        </a:rPr>
                        <a:t>봉은사로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KoPubWorld돋움체 Bold" panose="00000800000000000000" pitchFamily="2" charset="-127"/>
                        </a:rPr>
                        <a:t>57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KoPubWorld돋움체 Bold" panose="00000800000000000000" pitchFamily="2" charset="-127"/>
                        </a:rPr>
                        <a:t>길</a:t>
                      </a:r>
                    </a:p>
                  </a:txBody>
                  <a:tcPr marL="106722" marR="106722" marT="53362" marB="5336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KoPubWorld돋움체 Bold" panose="00000800000000000000" pitchFamily="2" charset="-127"/>
                        </a:rPr>
                        <a:t>15.1</a:t>
                      </a:r>
                    </a:p>
                  </a:txBody>
                  <a:tcPr marL="106722" marR="106722" marT="53362" marB="5336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KoPubWorld돋움체 Bold" panose="00000800000000000000" pitchFamily="2" charset="-127"/>
                        </a:rPr>
                        <a:t>8.731</a:t>
                      </a:r>
                    </a:p>
                  </a:txBody>
                  <a:tcPr marL="106722" marR="106722" marT="53362" marB="5336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KoPubWorld돋움체 Bold" panose="00000800000000000000" pitchFamily="2" charset="-127"/>
                        </a:rPr>
                        <a:t>11.494</a:t>
                      </a:r>
                    </a:p>
                  </a:txBody>
                  <a:tcPr marL="106722" marR="106722" marT="53362" marB="5336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165188657"/>
                  </a:ext>
                </a:extLst>
              </a:tr>
              <a:tr h="267381"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KoPubWorld돋움체 Bold" panose="00000800000000000000" pitchFamily="2" charset="-127"/>
                        </a:rPr>
                        <a:t>…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KoPubWorld돋움체 Bold" panose="00000800000000000000" pitchFamily="2" charset="-127"/>
                      </a:endParaRPr>
                    </a:p>
                  </a:txBody>
                  <a:tcPr marL="106722" marR="106722" marT="53362" marB="53362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KoPubWorld돋움체 Bold" panose="00000800000000000000" pitchFamily="2" charset="-127"/>
                        </a:rPr>
                        <a:t>…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KoPubWorld돋움체 Bold" panose="00000800000000000000" pitchFamily="2" charset="-127"/>
                      </a:endParaRPr>
                    </a:p>
                  </a:txBody>
                  <a:tcPr marL="106722" marR="106722" marT="53362" marB="5336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KoPubWorld돋움체 Bold" panose="00000800000000000000" pitchFamily="2" charset="-127"/>
                        </a:rPr>
                        <a:t>…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KoPubWorld돋움체 Bold" panose="00000800000000000000" pitchFamily="2" charset="-127"/>
                      </a:endParaRPr>
                    </a:p>
                  </a:txBody>
                  <a:tcPr marL="106722" marR="106722" marT="53362" marB="5336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KoPubWorld돋움체 Bold" panose="00000800000000000000" pitchFamily="2" charset="-127"/>
                        </a:rPr>
                        <a:t>…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KoPubWorld돋움체 Bold" panose="00000800000000000000" pitchFamily="2" charset="-127"/>
                      </a:endParaRPr>
                    </a:p>
                  </a:txBody>
                  <a:tcPr marL="106722" marR="106722" marT="53362" marB="5336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KoPubWorld돋움체 Bold" panose="00000800000000000000" pitchFamily="2" charset="-127"/>
                        </a:rPr>
                        <a:t>…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KoPubWorld돋움체 Bold" panose="00000800000000000000" pitchFamily="2" charset="-127"/>
                      </a:endParaRPr>
                    </a:p>
                  </a:txBody>
                  <a:tcPr marL="106722" marR="106722" marT="53362" marB="5336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KoPubWorld돋움체 Bold" panose="00000800000000000000" pitchFamily="2" charset="-127"/>
                        </a:rPr>
                        <a:t>…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KoPubWorld돋움체 Bold" panose="00000800000000000000" pitchFamily="2" charset="-127"/>
                      </a:endParaRPr>
                    </a:p>
                  </a:txBody>
                  <a:tcPr marL="106722" marR="106722" marT="53362" marB="5336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408425440"/>
                  </a:ext>
                </a:extLst>
              </a:tr>
              <a:tr h="267381"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KoPubWorld돋움체 Bold" panose="00000800000000000000" pitchFamily="2" charset="-127"/>
                        </a:rPr>
                        <a:t>2019_1</a:t>
                      </a:r>
                    </a:p>
                  </a:txBody>
                  <a:tcPr marL="106722" marR="106722" marT="53362" marB="53362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KoPubWorld돋움체 Bold" panose="00000800000000000000" pitchFamily="2" charset="-127"/>
                        </a:rPr>
                        <a:t>테헤란로</a:t>
                      </a:r>
                    </a:p>
                  </a:txBody>
                  <a:tcPr marL="106722" marR="106722" marT="53362" marB="5336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KoPubWorld돋움체 Bold" panose="00000800000000000000" pitchFamily="2" charset="-127"/>
                        </a:rPr>
                        <a:t>선릉역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KoPubWorld돋움체 Bold" panose="00000800000000000000" pitchFamily="2" charset="-127"/>
                        </a:rPr>
                        <a:t>_2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KoPubWorld돋움체 Bold" panose="00000800000000000000" pitchFamily="2" charset="-127"/>
                      </a:endParaRPr>
                    </a:p>
                  </a:txBody>
                  <a:tcPr marL="106722" marR="106722" marT="53362" marB="5336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KoPubWorld돋움체 Bold" panose="00000800000000000000" pitchFamily="2" charset="-127"/>
                        </a:rPr>
                        <a:t>15.1</a:t>
                      </a:r>
                    </a:p>
                  </a:txBody>
                  <a:tcPr marL="106722" marR="106722" marT="53362" marB="5336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KoPubWorld돋움체 Bold" panose="00000800000000000000" pitchFamily="2" charset="-127"/>
                        </a:rPr>
                        <a:t>19.605</a:t>
                      </a:r>
                    </a:p>
                  </a:txBody>
                  <a:tcPr marL="106722" marR="106722" marT="53362" marB="5336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KoPubWorld돋움체 Bold" panose="00000800000000000000" pitchFamily="2" charset="-127"/>
                        </a:rPr>
                        <a:t>12.337</a:t>
                      </a:r>
                    </a:p>
                  </a:txBody>
                  <a:tcPr marL="106722" marR="106722" marT="53362" marB="5336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714116143"/>
                  </a:ext>
                </a:extLst>
              </a:tr>
              <a:tr h="144802"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KoPubWorld돋움체 Bold" panose="00000800000000000000" pitchFamily="2" charset="-127"/>
                        </a:rPr>
                        <a:t>2019_1</a:t>
                      </a:r>
                    </a:p>
                  </a:txBody>
                  <a:tcPr marL="106722" marR="106722" marT="53362" marB="53362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KoPubWorld돋움체 Bold" panose="00000800000000000000" pitchFamily="2" charset="-127"/>
                        </a:rPr>
                        <a:t>테헤란로</a:t>
                      </a:r>
                    </a:p>
                  </a:txBody>
                  <a:tcPr marL="106722" marR="106722" marT="53362" marB="5336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KoPubWorld돋움체 Bold" panose="00000800000000000000" pitchFamily="2" charset="-127"/>
                        </a:rPr>
                        <a:t>테헤란로 전 지역 평균</a:t>
                      </a:r>
                    </a:p>
                  </a:txBody>
                  <a:tcPr marL="106722" marR="106722" marT="53362" marB="5336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KoPubWorld돋움체 Bold" panose="00000800000000000000" pitchFamily="2" charset="-127"/>
                        </a:rPr>
                        <a:t>15.1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KoPubWorld돋움체 Bold" panose="00000800000000000000" pitchFamily="2" charset="-127"/>
                      </a:endParaRPr>
                    </a:p>
                  </a:txBody>
                  <a:tcPr marL="106722" marR="106722" marT="53362" marB="5336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KoPubWorld돋움체 Bold" panose="00000800000000000000" pitchFamily="2" charset="-127"/>
                        </a:rPr>
                        <a:t>8.70565</a:t>
                      </a:r>
                    </a:p>
                  </a:txBody>
                  <a:tcPr marL="106722" marR="106722" marT="53362" marB="5336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KoPubWorld돋움체 Bold" panose="00000800000000000000" pitchFamily="2" charset="-127"/>
                        </a:rPr>
                        <a:t>14.704475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KoPubWorld돋움체 Bold" panose="00000800000000000000" pitchFamily="2" charset="-127"/>
                      </a:endParaRPr>
                    </a:p>
                  </a:txBody>
                  <a:tcPr marL="106722" marR="106722" marT="53362" marB="5336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521205311"/>
                  </a:ext>
                </a:extLst>
              </a:tr>
              <a:tr h="144802">
                <a:tc gridSpan="3"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KoPubWorld돋움체 Bold" panose="00000800000000000000" pitchFamily="2" charset="-127"/>
                        </a:rPr>
                        <a:t>실제 값과 예측 값의 오차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KoPubWorld돋움체 Bold" panose="00000800000000000000" pitchFamily="2" charset="-127"/>
                      </a:endParaRPr>
                    </a:p>
                  </a:txBody>
                  <a:tcPr marL="106722" marR="106722" marT="53362" marB="53362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722" marR="106722" marT="53362" marB="5336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just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722" marR="106722" marT="53362" marB="5336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KoPubWorld돋움체 Bold" panose="00000800000000000000" pitchFamily="2" charset="-127"/>
                        </a:rPr>
                        <a:t>0</a:t>
                      </a:r>
                    </a:p>
                  </a:txBody>
                  <a:tcPr marL="106722" marR="106722" marT="53362" marB="5336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KoPubWorld돋움체 Bold" panose="00000800000000000000" pitchFamily="2" charset="-127"/>
                        </a:rPr>
                        <a:t>-6.39435‬</a:t>
                      </a:r>
                    </a:p>
                  </a:txBody>
                  <a:tcPr marL="106722" marR="106722" marT="53362" marB="5336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KoPubWorld돋움체 Bold" panose="00000800000000000000" pitchFamily="2" charset="-127"/>
                        </a:rPr>
                        <a:t>-0.395525</a:t>
                      </a:r>
                    </a:p>
                  </a:txBody>
                  <a:tcPr marL="106722" marR="106722" marT="53362" marB="5336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927040470"/>
                  </a:ext>
                </a:extLst>
              </a:tr>
            </a:tbl>
          </a:graphicData>
        </a:graphic>
      </p:graphicFrame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xmlns="" id="{4075654B-325D-4223-A88B-033F58D1DD00}"/>
              </a:ext>
            </a:extLst>
          </p:cNvPr>
          <p:cNvSpPr/>
          <p:nvPr/>
        </p:nvSpPr>
        <p:spPr>
          <a:xfrm>
            <a:off x="4238125" y="5827473"/>
            <a:ext cx="3762876" cy="720020"/>
          </a:xfrm>
          <a:prstGeom prst="roundRect">
            <a:avLst/>
          </a:prstGeom>
          <a:noFill/>
          <a:ln w="28575">
            <a:solidFill>
              <a:schemeClr val="accent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xmlns="" id="{AC399222-AFFB-4D69-89FF-A512004663EA}"/>
              </a:ext>
            </a:extLst>
          </p:cNvPr>
          <p:cNvGrpSpPr/>
          <p:nvPr/>
        </p:nvGrpSpPr>
        <p:grpSpPr>
          <a:xfrm>
            <a:off x="8178874" y="2021058"/>
            <a:ext cx="3943825" cy="1709685"/>
            <a:chOff x="8359628" y="2153913"/>
            <a:chExt cx="3861341" cy="1709685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xmlns="" id="{43A5E3B2-DA85-4279-961A-C56E9349D8CD}"/>
                </a:ext>
              </a:extLst>
            </p:cNvPr>
            <p:cNvSpPr txBox="1"/>
            <p:nvPr/>
          </p:nvSpPr>
          <p:spPr>
            <a:xfrm>
              <a:off x="8359628" y="2153913"/>
              <a:ext cx="383237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Bold" panose="00000800000000000000" pitchFamily="2" charset="-127"/>
                </a:rPr>
                <a:t>Staking Ensemble vs</a:t>
              </a:r>
              <a:r>
                <a:rPr lang="ko-KR" altLang="en-US" sz="1600" dirty="0"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Bold" panose="00000800000000000000" pitchFamily="2" charset="-127"/>
                </a:rPr>
                <a:t> </a:t>
              </a:r>
              <a:r>
                <a:rPr lang="en-US" altLang="ko-KR" sz="1600" dirty="0">
                  <a:solidFill>
                    <a:srgbClr val="A60014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Bold" panose="00000800000000000000" pitchFamily="2" charset="-127"/>
                </a:rPr>
                <a:t>Deep Learning</a:t>
              </a:r>
              <a:endParaRPr lang="ko-KR" altLang="en-US" sz="1600" dirty="0">
                <a:solidFill>
                  <a:srgbClr val="A60014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xmlns="" id="{FE8E020B-C720-4BFB-921E-7F1871E129A6}"/>
                </a:ext>
              </a:extLst>
            </p:cNvPr>
            <p:cNvSpPr txBox="1"/>
            <p:nvPr/>
          </p:nvSpPr>
          <p:spPr>
            <a:xfrm>
              <a:off x="8386969" y="2492467"/>
              <a:ext cx="3834000" cy="1371131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400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Light" panose="00000300000000000000" pitchFamily="2" charset="-127"/>
                </a:rPr>
                <a:t>학습데이터에 없는 </a:t>
              </a:r>
              <a:r>
                <a:rPr lang="en-US" altLang="ko-KR" sz="1400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Light" panose="00000300000000000000" pitchFamily="2" charset="-127"/>
                </a:rPr>
                <a:t>2019</a:t>
              </a:r>
              <a:r>
                <a:rPr lang="ko-KR" altLang="en-US" sz="1400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Light" panose="00000300000000000000" pitchFamily="2" charset="-127"/>
                </a:rPr>
                <a:t>년 </a:t>
              </a:r>
              <a:r>
                <a:rPr lang="en-US" altLang="ko-KR" sz="1400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Light" panose="00000300000000000000" pitchFamily="2" charset="-127"/>
                </a:rPr>
                <a:t>1</a:t>
              </a:r>
              <a:r>
                <a:rPr lang="ko-KR" altLang="en-US" sz="1400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Light" panose="00000300000000000000" pitchFamily="2" charset="-127"/>
                </a:rPr>
                <a:t>분기 데이터 기준</a:t>
              </a:r>
              <a:endPara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endParaRPr>
            </a:p>
            <a:p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Light" panose="00000300000000000000" pitchFamily="2" charset="-127"/>
                </a:rPr>
                <a:t>(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Light" panose="00000300000000000000" pitchFamily="2" charset="-127"/>
                </a:rPr>
                <a:t>학습데이터는 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Light" panose="00000300000000000000" pitchFamily="2" charset="-127"/>
                </a:rPr>
                <a:t>2015-2018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Light" panose="00000300000000000000" pitchFamily="2" charset="-127"/>
                </a:rPr>
                <a:t>년 데이터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Light" panose="00000300000000000000" pitchFamily="2" charset="-127"/>
                </a:rPr>
                <a:t>)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200" dirty="0"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Light" panose="00000300000000000000" pitchFamily="2" charset="-127"/>
                </a:rPr>
                <a:t>딥러닝 모델의 </a:t>
              </a:r>
              <a:r>
                <a:rPr lang="ko-KR" altLang="en-US" sz="1200" u="sng" dirty="0">
                  <a:solidFill>
                    <a:srgbClr val="A60014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Light" panose="00000300000000000000" pitchFamily="2" charset="-127"/>
                </a:rPr>
                <a:t>오차에 대한 주요 통계지수가 더 낮음</a:t>
              </a:r>
              <a:endParaRPr lang="en-US" altLang="ko-KR" sz="1200" u="sng" dirty="0">
                <a:solidFill>
                  <a:srgbClr val="A60014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endParaRPr>
            </a:p>
            <a:p>
              <a:pPr>
                <a:lnSpc>
                  <a:spcPct val="200000"/>
                </a:lnSpc>
              </a:pPr>
              <a:r>
                <a:rPr lang="en-US" altLang="ko-KR" sz="1400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Light" panose="00000300000000000000" pitchFamily="2" charset="-127"/>
                </a:rPr>
                <a:t>2015-2019</a:t>
              </a:r>
              <a:r>
                <a:rPr lang="ko-KR" altLang="en-US" sz="1400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Light" panose="00000300000000000000" pitchFamily="2" charset="-127"/>
                </a:rPr>
                <a:t>년 데이터 기준</a:t>
              </a:r>
              <a:endPara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endParaRPr>
            </a:p>
            <a:p>
              <a:r>
                <a:rPr lang="ko-KR" altLang="en-US" sz="1200" dirty="0"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Light" panose="00000300000000000000" pitchFamily="2" charset="-127"/>
                </a:rPr>
                <a:t>딥러닝 모델이 </a:t>
              </a:r>
              <a:r>
                <a:rPr lang="ko-KR" altLang="en-US" sz="1200" u="sng" dirty="0">
                  <a:solidFill>
                    <a:srgbClr val="A60014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Light" panose="00000300000000000000" pitchFamily="2" charset="-127"/>
                </a:rPr>
                <a:t>대부분 통계지수가 낮음</a:t>
              </a:r>
              <a:endParaRPr lang="en-US" altLang="ko-KR" sz="1200" u="sng" dirty="0">
                <a:solidFill>
                  <a:srgbClr val="A60014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xmlns="" id="{3B5DC2B9-7CD6-4475-8B3A-9931C72581CA}"/>
              </a:ext>
            </a:extLst>
          </p:cNvPr>
          <p:cNvGrpSpPr/>
          <p:nvPr/>
        </p:nvGrpSpPr>
        <p:grpSpPr>
          <a:xfrm>
            <a:off x="718324" y="1030528"/>
            <a:ext cx="7200000" cy="2880000"/>
            <a:chOff x="718324" y="974203"/>
            <a:chExt cx="7200000" cy="2880000"/>
          </a:xfrm>
        </p:grpSpPr>
        <p:graphicFrame>
          <p:nvGraphicFramePr>
            <p:cNvPr id="41" name="차트 40">
              <a:extLst>
                <a:ext uri="{FF2B5EF4-FFF2-40B4-BE49-F238E27FC236}">
                  <a16:creationId xmlns:a16="http://schemas.microsoft.com/office/drawing/2014/main" xmlns="" id="{38B2EC97-5071-4A23-9C79-17320ED61914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562406403"/>
                </p:ext>
              </p:extLst>
            </p:nvPr>
          </p:nvGraphicFramePr>
          <p:xfrm>
            <a:off x="718324" y="974203"/>
            <a:ext cx="3600000" cy="28800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graphicFrame>
          <p:nvGraphicFramePr>
            <p:cNvPr id="42" name="차트 41">
              <a:extLst>
                <a:ext uri="{FF2B5EF4-FFF2-40B4-BE49-F238E27FC236}">
                  <a16:creationId xmlns:a16="http://schemas.microsoft.com/office/drawing/2014/main" xmlns="" id="{510B0A00-4C7A-40C0-A1D0-932DE1FAF300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3525132289"/>
                </p:ext>
              </p:extLst>
            </p:nvPr>
          </p:nvGraphicFramePr>
          <p:xfrm>
            <a:off x="4318324" y="974203"/>
            <a:ext cx="3600000" cy="28800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48" name="사각형: 둥근 모서리 47">
              <a:extLst>
                <a:ext uri="{FF2B5EF4-FFF2-40B4-BE49-F238E27FC236}">
                  <a16:creationId xmlns:a16="http://schemas.microsoft.com/office/drawing/2014/main" xmlns="" id="{6ED3111A-FC26-492E-9825-2769FE7209D0}"/>
                </a:ext>
              </a:extLst>
            </p:cNvPr>
            <p:cNvSpPr/>
            <p:nvPr/>
          </p:nvSpPr>
          <p:spPr>
            <a:xfrm>
              <a:off x="5800439" y="3611633"/>
              <a:ext cx="1522102" cy="190500"/>
            </a:xfrm>
            <a:prstGeom prst="roundRect">
              <a:avLst/>
            </a:prstGeom>
            <a:noFill/>
            <a:ln w="19050">
              <a:solidFill>
                <a:schemeClr val="accent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0" name="사각형: 둥근 모서리 49">
              <a:extLst>
                <a:ext uri="{FF2B5EF4-FFF2-40B4-BE49-F238E27FC236}">
                  <a16:creationId xmlns:a16="http://schemas.microsoft.com/office/drawing/2014/main" xmlns="" id="{8BD62CBE-4EB5-49C2-B0AF-048FC2D7503E}"/>
                </a:ext>
              </a:extLst>
            </p:cNvPr>
            <p:cNvSpPr/>
            <p:nvPr/>
          </p:nvSpPr>
          <p:spPr>
            <a:xfrm>
              <a:off x="2200439" y="3611633"/>
              <a:ext cx="1522102" cy="190500"/>
            </a:xfrm>
            <a:prstGeom prst="roundRect">
              <a:avLst/>
            </a:prstGeom>
            <a:noFill/>
            <a:ln w="19050">
              <a:solidFill>
                <a:schemeClr val="accent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30" name="직사각형 29">
            <a:extLst>
              <a:ext uri="{FF2B5EF4-FFF2-40B4-BE49-F238E27FC236}">
                <a16:creationId xmlns:a16="http://schemas.microsoft.com/office/drawing/2014/main" xmlns="" id="{FDE62E00-795D-4FCC-9203-77D24AD52D70}"/>
              </a:ext>
            </a:extLst>
          </p:cNvPr>
          <p:cNvSpPr/>
          <p:nvPr/>
        </p:nvSpPr>
        <p:spPr>
          <a:xfrm>
            <a:off x="8178874" y="4856642"/>
            <a:ext cx="3914236" cy="1358064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Bold" panose="00000800000000000000" pitchFamily="2" charset="-127"/>
              </a:rPr>
              <a:t>테헤란로 상권의 평균 </a:t>
            </a:r>
            <a:r>
              <a:rPr lang="ko-KR" altLang="en-US" sz="16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Bold" panose="00000800000000000000" pitchFamily="2" charset="-127"/>
              </a:rPr>
              <a:t>공실률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Bold" panose="00000800000000000000" pitchFamily="2" charset="-127"/>
              </a:rPr>
              <a:t> 기준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  <a:cs typeface="KoPubWorld돋움체 Bold" panose="00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    </a:t>
            </a:r>
            <a:r>
              <a:rPr lang="ko-KR" altLang="en-US" sz="14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딥러닝의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 평균 </a:t>
            </a:r>
            <a:r>
              <a:rPr lang="ko-KR" altLang="en-US" sz="14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공실률이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  <a:cs typeface="KoPubWorld돋움체 Light" panose="00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    실제 평균 </a:t>
            </a:r>
            <a:r>
              <a:rPr lang="ko-KR" altLang="en-US" sz="14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공실률에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 더욱 근사함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  <a:cs typeface="KoPubWorld돋움체 Light" panose="00000300000000000000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  <a:cs typeface="KoPubWorld돋움체 Light" panose="00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   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최종적으로</a:t>
            </a:r>
            <a:r>
              <a:rPr lang="ko-KR" altLang="en-US" dirty="0">
                <a:solidFill>
                  <a:srgbClr val="A60014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 </a:t>
            </a:r>
            <a:r>
              <a:rPr lang="ko-KR" altLang="en-US" b="1" u="sng" dirty="0">
                <a:solidFill>
                  <a:srgbClr val="A60014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딥러닝 모델 선정</a:t>
            </a:r>
            <a:endParaRPr lang="en-US" altLang="ko-KR" sz="1400" b="1" u="sng" dirty="0">
              <a:solidFill>
                <a:srgbClr val="A60014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KoPubWorld돋움체 Light" panose="00000300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754ACF8A-0D7F-42A9-89A8-23A7F643CFE7}"/>
              </a:ext>
            </a:extLst>
          </p:cNvPr>
          <p:cNvSpPr txBox="1"/>
          <p:nvPr/>
        </p:nvSpPr>
        <p:spPr>
          <a:xfrm>
            <a:off x="718324" y="6478830"/>
            <a:ext cx="23214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※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분석 결과 중 일부 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-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테헤란로 상권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6FBF0AAB-8229-4BD0-89D1-D22AC2A6D99B}"/>
              </a:ext>
            </a:extLst>
          </p:cNvPr>
          <p:cNvSpPr/>
          <p:nvPr/>
        </p:nvSpPr>
        <p:spPr>
          <a:xfrm>
            <a:off x="8178873" y="1030528"/>
            <a:ext cx="3936927" cy="7290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A60014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Bold" panose="00000800000000000000" pitchFamily="2" charset="-127"/>
              </a:rPr>
              <a:t>오차 값에 대한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Bold" panose="00000800000000000000" pitchFamily="2" charset="-127"/>
              </a:rPr>
              <a:t>통계 분석 결과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  <a:cs typeface="KoPubWorld돋움체 Bold" panose="00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b="1" u="sng" dirty="0" err="1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실제값과</a:t>
            </a:r>
            <a:r>
              <a:rPr lang="ko-KR" altLang="en-US" sz="1100" b="1" u="sng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 </a:t>
            </a:r>
            <a:r>
              <a:rPr lang="ko-KR" altLang="en-US" sz="1100" b="1" u="sng" dirty="0" err="1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예측값의</a:t>
            </a:r>
            <a:r>
              <a:rPr lang="ko-KR" altLang="en-US" sz="1100" b="1" u="sng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 차이가 적을수록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좋은 모델이라고 판단</a:t>
            </a:r>
            <a:endParaRPr lang="en-US" altLang="ko-KR" sz="1100" dirty="0">
              <a:latin typeface="맑은 고딕" panose="020B0503020000020004" pitchFamily="50" charset="-127"/>
              <a:ea typeface="맑은 고딕" panose="020B0503020000020004" pitchFamily="50" charset="-127"/>
              <a:cs typeface="KoPubWorld돋움체 Light" panose="00000300000000000000" pitchFamily="2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xmlns="" id="{6E600BF5-85A5-4342-BEC5-79FA588700F7}"/>
              </a:ext>
            </a:extLst>
          </p:cNvPr>
          <p:cNvSpPr/>
          <p:nvPr/>
        </p:nvSpPr>
        <p:spPr>
          <a:xfrm>
            <a:off x="0" y="0"/>
            <a:ext cx="12192000" cy="691662"/>
          </a:xfrm>
          <a:prstGeom prst="rect">
            <a:avLst/>
          </a:prstGeom>
          <a:gradFill flip="none" rotWithShape="1">
            <a:gsLst>
              <a:gs pos="0">
                <a:srgbClr val="C00000"/>
              </a:gs>
              <a:gs pos="100000">
                <a:schemeClr val="accent3">
                  <a:lumMod val="7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3-5) </a:t>
            </a:r>
            <a:r>
              <a:rPr lang="ko-KR" altLang="en-US" sz="2400" b="1" dirty="0"/>
              <a:t>인공지능 모델 적용 및 최종 선정</a:t>
            </a:r>
          </a:p>
        </p:txBody>
      </p: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xmlns="" id="{2C5F4932-F918-4C29-B228-85FF6D1B387B}"/>
              </a:ext>
            </a:extLst>
          </p:cNvPr>
          <p:cNvCxnSpPr>
            <a:cxnSpLocks/>
          </p:cNvCxnSpPr>
          <p:nvPr/>
        </p:nvCxnSpPr>
        <p:spPr>
          <a:xfrm>
            <a:off x="0" y="710712"/>
            <a:ext cx="12192000" cy="0"/>
          </a:xfrm>
          <a:prstGeom prst="line">
            <a:avLst/>
          </a:prstGeom>
          <a:ln w="38100">
            <a:gradFill>
              <a:gsLst>
                <a:gs pos="0">
                  <a:schemeClr val="bg1">
                    <a:lumMod val="85000"/>
                  </a:schemeClr>
                </a:gs>
                <a:gs pos="100000">
                  <a:schemeClr val="tx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794613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30" grpId="0"/>
      <p:bldP spid="2" grpId="0"/>
      <p:bldP spid="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xmlns="" id="{EF05B56B-CEBE-455A-AD90-DB96263E03FD}"/>
              </a:ext>
            </a:extLst>
          </p:cNvPr>
          <p:cNvGrpSpPr/>
          <p:nvPr/>
        </p:nvGrpSpPr>
        <p:grpSpPr>
          <a:xfrm>
            <a:off x="5557229" y="2757427"/>
            <a:ext cx="1077539" cy="1658201"/>
            <a:chOff x="5557229" y="2757427"/>
            <a:chExt cx="1077539" cy="1658201"/>
          </a:xfrm>
        </p:grpSpPr>
        <p:sp>
          <p:nvSpPr>
            <p:cNvPr id="3" name="화살표: 갈매기형 수장 2">
              <a:extLst>
                <a:ext uri="{FF2B5EF4-FFF2-40B4-BE49-F238E27FC236}">
                  <a16:creationId xmlns:a16="http://schemas.microsoft.com/office/drawing/2014/main" xmlns="" id="{3A80ECCC-C26A-446A-BA3C-97479F062896}"/>
                </a:ext>
              </a:extLst>
            </p:cNvPr>
            <p:cNvSpPr/>
            <p:nvPr/>
          </p:nvSpPr>
          <p:spPr>
            <a:xfrm>
              <a:off x="5812119" y="3342202"/>
              <a:ext cx="574695" cy="1073426"/>
            </a:xfrm>
            <a:prstGeom prst="chevron">
              <a:avLst>
                <a:gd name="adj" fmla="val 54630"/>
              </a:avLst>
            </a:prstGeom>
            <a:solidFill>
              <a:srgbClr val="A600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xmlns="" id="{7DF3EF0E-A312-47D3-8501-F8E23E4BFBD3}"/>
                </a:ext>
              </a:extLst>
            </p:cNvPr>
            <p:cNvSpPr txBox="1"/>
            <p:nvPr/>
          </p:nvSpPr>
          <p:spPr>
            <a:xfrm>
              <a:off x="5557229" y="2757427"/>
              <a:ext cx="107753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Bold" panose="00000800000000000000" pitchFamily="2" charset="-127"/>
                </a:rPr>
                <a:t>인공지능</a:t>
              </a:r>
              <a:endPara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Bold" panose="00000800000000000000" pitchFamily="2" charset="-127"/>
              </a:endParaRPr>
            </a:p>
            <a:p>
              <a:pPr algn="ctr"/>
              <a:r>
                <a:rPr lang="ko-KR" altLang="en-US" sz="1600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Bold" panose="00000800000000000000" pitchFamily="2" charset="-127"/>
                </a:rPr>
                <a:t>학습 결과</a:t>
              </a: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xmlns="" id="{AD56BDD7-EA18-45DC-8061-703B1B47C3C7}"/>
              </a:ext>
            </a:extLst>
          </p:cNvPr>
          <p:cNvGrpSpPr/>
          <p:nvPr/>
        </p:nvGrpSpPr>
        <p:grpSpPr>
          <a:xfrm>
            <a:off x="523875" y="1000125"/>
            <a:ext cx="5077512" cy="5762623"/>
            <a:chOff x="523875" y="1000125"/>
            <a:chExt cx="5077512" cy="5762623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xmlns="" id="{DB72FECF-07BB-4C77-97A8-150F098AA343}"/>
                </a:ext>
              </a:extLst>
            </p:cNvPr>
            <p:cNvSpPr txBox="1"/>
            <p:nvPr/>
          </p:nvSpPr>
          <p:spPr>
            <a:xfrm>
              <a:off x="523875" y="1200672"/>
              <a:ext cx="50674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Light" panose="00000300000000000000" pitchFamily="2" charset="-127"/>
                </a:rPr>
                <a:t>한국감정원의 서울시에 대한 </a:t>
              </a:r>
              <a:r>
                <a:rPr lang="ko-KR" altLang="en-US" sz="1400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Light" panose="00000300000000000000" pitchFamily="2" charset="-127"/>
                </a:rPr>
                <a:t>주요 상권 별</a:t>
              </a:r>
              <a:r>
                <a:rPr lang="en-US" altLang="ko-KR" sz="1400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Light" panose="00000300000000000000" pitchFamily="2" charset="-127"/>
                </a:rPr>
                <a:t>(</a:t>
              </a:r>
              <a:r>
                <a:rPr lang="ko-KR" altLang="en-US" sz="1400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Light" panose="00000300000000000000" pitchFamily="2" charset="-127"/>
                </a:rPr>
                <a:t>동</a:t>
              </a:r>
              <a:r>
                <a:rPr lang="en-US" altLang="ko-KR" sz="1400" dirty="0"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Light" panose="00000300000000000000" pitchFamily="2" charset="-127"/>
                </a:rPr>
                <a:t>) </a:t>
              </a:r>
              <a:r>
                <a:rPr lang="ko-KR" altLang="en-US" sz="1400" dirty="0"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Light" panose="00000300000000000000" pitchFamily="2" charset="-127"/>
                </a:rPr>
                <a:t>통계 데이터</a:t>
              </a:r>
              <a:endParaRPr lang="ko-KR" altLang="en-US" sz="1400" dirty="0">
                <a:solidFill>
                  <a:srgbClr val="A60014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endParaRPr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xmlns="" id="{2165D2D4-CAFA-4410-964E-49DF2D94A414}"/>
                </a:ext>
              </a:extLst>
            </p:cNvPr>
            <p:cNvGrpSpPr/>
            <p:nvPr/>
          </p:nvGrpSpPr>
          <p:grpSpPr>
            <a:xfrm>
              <a:off x="523875" y="1000125"/>
              <a:ext cx="5077512" cy="5762623"/>
              <a:chOff x="523875" y="1000125"/>
              <a:chExt cx="5077512" cy="5762623"/>
            </a:xfrm>
          </p:grpSpPr>
          <p:grpSp>
            <p:nvGrpSpPr>
              <p:cNvPr id="35" name="그룹 34">
                <a:extLst>
                  <a:ext uri="{FF2B5EF4-FFF2-40B4-BE49-F238E27FC236}">
                    <a16:creationId xmlns:a16="http://schemas.microsoft.com/office/drawing/2014/main" xmlns="" id="{A0A7C06B-5ED3-4E8C-8AD2-E39B3EE3745D}"/>
                  </a:ext>
                </a:extLst>
              </p:cNvPr>
              <p:cNvGrpSpPr/>
              <p:nvPr/>
            </p:nvGrpSpPr>
            <p:grpSpPr>
              <a:xfrm>
                <a:off x="717589" y="1539226"/>
                <a:ext cx="4680000" cy="2520000"/>
                <a:chOff x="1809750" y="0"/>
                <a:chExt cx="8572500" cy="6858000"/>
              </a:xfrm>
            </p:grpSpPr>
            <p:pic>
              <p:nvPicPr>
                <p:cNvPr id="36" name="slide2" descr="대시보드 1">
                  <a:extLst>
                    <a:ext uri="{FF2B5EF4-FFF2-40B4-BE49-F238E27FC236}">
                      <a16:creationId xmlns:a16="http://schemas.microsoft.com/office/drawing/2014/main" xmlns="" id="{9D67E5CB-8AF4-43F8-A7CC-55058B7731A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09750" y="0"/>
                  <a:ext cx="8572500" cy="6858000"/>
                </a:xfrm>
                <a:prstGeom prst="rect">
                  <a:avLst/>
                </a:prstGeom>
              </p:spPr>
            </p:pic>
            <p:pic>
              <p:nvPicPr>
                <p:cNvPr id="37" name="slide2" descr="대시보드 2">
                  <a:extLst>
                    <a:ext uri="{FF2B5EF4-FFF2-40B4-BE49-F238E27FC236}">
                      <a16:creationId xmlns:a16="http://schemas.microsoft.com/office/drawing/2014/main" xmlns="" id="{39D98645-89F1-416F-AA18-26022C19702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82361"/>
                <a:stretch/>
              </p:blipFill>
              <p:spPr>
                <a:xfrm>
                  <a:off x="1809750" y="0"/>
                  <a:ext cx="8572500" cy="1209675"/>
                </a:xfrm>
                <a:prstGeom prst="rect">
                  <a:avLst/>
                </a:prstGeom>
              </p:spPr>
            </p:pic>
          </p:grpSp>
          <p:grpSp>
            <p:nvGrpSpPr>
              <p:cNvPr id="39" name="그룹 38">
                <a:extLst>
                  <a:ext uri="{FF2B5EF4-FFF2-40B4-BE49-F238E27FC236}">
                    <a16:creationId xmlns:a16="http://schemas.microsoft.com/office/drawing/2014/main" xmlns="" id="{2E64DF0B-3297-4022-804E-0BEA74E7A1D0}"/>
                  </a:ext>
                </a:extLst>
              </p:cNvPr>
              <p:cNvGrpSpPr/>
              <p:nvPr/>
            </p:nvGrpSpPr>
            <p:grpSpPr>
              <a:xfrm>
                <a:off x="717589" y="4129703"/>
                <a:ext cx="4680000" cy="2520000"/>
                <a:chOff x="1809750" y="0"/>
                <a:chExt cx="8572500" cy="6858000"/>
              </a:xfrm>
            </p:grpSpPr>
            <p:pic>
              <p:nvPicPr>
                <p:cNvPr id="41" name="slide2" descr="대시보드 3">
                  <a:extLst>
                    <a:ext uri="{FF2B5EF4-FFF2-40B4-BE49-F238E27FC236}">
                      <a16:creationId xmlns:a16="http://schemas.microsoft.com/office/drawing/2014/main" xmlns="" id="{B701C3CE-D025-4A9D-899E-4F674DEAE25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09750" y="0"/>
                  <a:ext cx="8572500" cy="6858000"/>
                </a:xfrm>
                <a:prstGeom prst="rect">
                  <a:avLst/>
                </a:prstGeom>
              </p:spPr>
            </p:pic>
            <p:pic>
              <p:nvPicPr>
                <p:cNvPr id="42" name="slide2" descr="대시보드 3">
                  <a:extLst>
                    <a:ext uri="{FF2B5EF4-FFF2-40B4-BE49-F238E27FC236}">
                      <a16:creationId xmlns:a16="http://schemas.microsoft.com/office/drawing/2014/main" xmlns="" id="{186173E0-EC31-456C-8BB0-CE5DF90D555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81742"/>
                <a:stretch/>
              </p:blipFill>
              <p:spPr>
                <a:xfrm>
                  <a:off x="1809750" y="0"/>
                  <a:ext cx="8572500" cy="1252151"/>
                </a:xfrm>
                <a:prstGeom prst="rect">
                  <a:avLst/>
                </a:prstGeom>
              </p:spPr>
            </p:pic>
          </p:grpSp>
          <p:sp>
            <p:nvSpPr>
              <p:cNvPr id="2" name="사각형: 둥근 모서리 1">
                <a:extLst>
                  <a:ext uri="{FF2B5EF4-FFF2-40B4-BE49-F238E27FC236}">
                    <a16:creationId xmlns:a16="http://schemas.microsoft.com/office/drawing/2014/main" xmlns="" id="{8851453D-94C8-414A-9245-2B49BB895A3F}"/>
                  </a:ext>
                </a:extLst>
              </p:cNvPr>
              <p:cNvSpPr/>
              <p:nvPr/>
            </p:nvSpPr>
            <p:spPr>
              <a:xfrm>
                <a:off x="523875" y="1000125"/>
                <a:ext cx="5077512" cy="5762623"/>
              </a:xfrm>
              <a:prstGeom prst="roundRect">
                <a:avLst>
                  <a:gd name="adj" fmla="val 8413"/>
                </a:avLst>
              </a:prstGeom>
              <a:noFill/>
              <a:ln w="25400">
                <a:solidFill>
                  <a:srgbClr val="4E4E4E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xmlns="" id="{B84C8D46-F2EF-4CC6-A8DD-85D17C2F4F82}"/>
                </a:ext>
              </a:extLst>
            </p:cNvPr>
            <p:cNvSpPr txBox="1"/>
            <p:nvPr/>
          </p:nvSpPr>
          <p:spPr>
            <a:xfrm>
              <a:off x="2852733" y="4047534"/>
              <a:ext cx="271099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Bold" panose="00000800000000000000" pitchFamily="2" charset="-127"/>
                </a:rPr>
                <a:t>대부분의 상권이 </a:t>
              </a:r>
              <a:r>
                <a:rPr lang="ko-KR" altLang="en-US" sz="1200" u="sng" dirty="0"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Bold" panose="00000800000000000000" pitchFamily="2" charset="-127"/>
                </a:rPr>
                <a:t>관련 데이터가 없음</a:t>
              </a: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xmlns="" id="{CA8A516A-19CA-469B-BB24-B3ECE8BAF8AA}"/>
              </a:ext>
            </a:extLst>
          </p:cNvPr>
          <p:cNvGrpSpPr/>
          <p:nvPr/>
        </p:nvGrpSpPr>
        <p:grpSpPr>
          <a:xfrm>
            <a:off x="6590612" y="1000125"/>
            <a:ext cx="5077513" cy="5762623"/>
            <a:chOff x="6590612" y="1000125"/>
            <a:chExt cx="5077513" cy="5762623"/>
          </a:xfrm>
        </p:grpSpPr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xmlns="" id="{94E1F9CA-A8A4-479A-AD29-8D2F467A02F5}"/>
                </a:ext>
              </a:extLst>
            </p:cNvPr>
            <p:cNvSpPr/>
            <p:nvPr/>
          </p:nvSpPr>
          <p:spPr>
            <a:xfrm>
              <a:off x="6590612" y="1000125"/>
              <a:ext cx="5077512" cy="5762623"/>
            </a:xfrm>
            <a:prstGeom prst="roundRect">
              <a:avLst>
                <a:gd name="adj" fmla="val 8413"/>
              </a:avLst>
            </a:prstGeom>
            <a:solidFill>
              <a:schemeClr val="bg1"/>
            </a:solidFill>
            <a:ln w="25400">
              <a:solidFill>
                <a:srgbClr val="A6001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xmlns="" id="{D9794650-69EB-42CA-9624-03B35ACD8958}"/>
                </a:ext>
              </a:extLst>
            </p:cNvPr>
            <p:cNvSpPr txBox="1"/>
            <p:nvPr/>
          </p:nvSpPr>
          <p:spPr>
            <a:xfrm>
              <a:off x="6590613" y="1200672"/>
              <a:ext cx="50775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Light" panose="00000300000000000000" pitchFamily="2" charset="-127"/>
                </a:rPr>
                <a:t>인공지능이 예측한 </a:t>
              </a:r>
              <a:r>
                <a:rPr lang="ko-KR" altLang="en-US" sz="1400" dirty="0">
                  <a:solidFill>
                    <a:srgbClr val="A60014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Light" panose="00000300000000000000" pitchFamily="2" charset="-127"/>
                </a:rPr>
                <a:t>서울시에 전체에 대한</a:t>
              </a:r>
              <a:r>
                <a:rPr lang="ko-KR" altLang="en-US" sz="1400" dirty="0"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Light" panose="00000300000000000000" pitchFamily="2" charset="-127"/>
                </a:rPr>
                <a:t> 상권 별</a:t>
              </a:r>
              <a:r>
                <a:rPr lang="en-US" altLang="ko-KR" sz="1400" dirty="0"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Light" panose="00000300000000000000" pitchFamily="2" charset="-127"/>
                </a:rPr>
                <a:t>(</a:t>
              </a:r>
              <a:r>
                <a:rPr lang="ko-KR" altLang="en-US" sz="1400" dirty="0"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Light" panose="00000300000000000000" pitchFamily="2" charset="-127"/>
                </a:rPr>
                <a:t>동</a:t>
              </a:r>
              <a:r>
                <a:rPr lang="en-US" altLang="ko-KR" sz="1400" dirty="0"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Light" panose="00000300000000000000" pitchFamily="2" charset="-127"/>
                </a:rPr>
                <a:t>) </a:t>
              </a:r>
              <a:r>
                <a:rPr lang="ko-KR" altLang="en-US" sz="1400" dirty="0"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Light" panose="00000300000000000000" pitchFamily="2" charset="-127"/>
                </a:rPr>
                <a:t>데이터</a:t>
              </a:r>
              <a:endPara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endParaRPr>
            </a:p>
          </p:txBody>
        </p: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xmlns="" id="{ED578BD5-D503-468D-80EE-1DEE73B70458}"/>
                </a:ext>
              </a:extLst>
            </p:cNvPr>
            <p:cNvGrpSpPr/>
            <p:nvPr/>
          </p:nvGrpSpPr>
          <p:grpSpPr>
            <a:xfrm>
              <a:off x="6775003" y="1539226"/>
              <a:ext cx="4680000" cy="2520000"/>
              <a:chOff x="1809750" y="0"/>
              <a:chExt cx="8572500" cy="6858000"/>
            </a:xfrm>
          </p:grpSpPr>
          <p:pic>
            <p:nvPicPr>
              <p:cNvPr id="44" name="slide2" descr="대시보드 3">
                <a:extLst>
                  <a:ext uri="{FF2B5EF4-FFF2-40B4-BE49-F238E27FC236}">
                    <a16:creationId xmlns:a16="http://schemas.microsoft.com/office/drawing/2014/main" xmlns="" id="{DA02B453-A4C5-4841-A959-A0BAC03D70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09750" y="0"/>
                <a:ext cx="8572500" cy="6858000"/>
              </a:xfrm>
              <a:prstGeom prst="rect">
                <a:avLst/>
              </a:prstGeom>
            </p:spPr>
          </p:pic>
          <p:pic>
            <p:nvPicPr>
              <p:cNvPr id="49" name="slide2" descr="대시보드 1">
                <a:extLst>
                  <a:ext uri="{FF2B5EF4-FFF2-40B4-BE49-F238E27FC236}">
                    <a16:creationId xmlns:a16="http://schemas.microsoft.com/office/drawing/2014/main" xmlns="" id="{80684FC8-3370-48FE-917C-3971586C36E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7048" b="81746"/>
              <a:stretch/>
            </p:blipFill>
            <p:spPr>
              <a:xfrm>
                <a:off x="8414656" y="0"/>
                <a:ext cx="1967593" cy="1251857"/>
              </a:xfrm>
              <a:prstGeom prst="rect">
                <a:avLst/>
              </a:prstGeom>
            </p:spPr>
          </p:pic>
        </p:grp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xmlns="" id="{96EC0DFF-6D76-4D95-8ACA-866628BB6C28}"/>
                </a:ext>
              </a:extLst>
            </p:cNvPr>
            <p:cNvGrpSpPr/>
            <p:nvPr/>
          </p:nvGrpSpPr>
          <p:grpSpPr>
            <a:xfrm>
              <a:off x="6775003" y="4129703"/>
              <a:ext cx="4680000" cy="2520000"/>
              <a:chOff x="1809750" y="0"/>
              <a:chExt cx="8572500" cy="6858000"/>
            </a:xfrm>
          </p:grpSpPr>
          <p:pic>
            <p:nvPicPr>
              <p:cNvPr id="51" name="slide2" descr="대시보드 2">
                <a:extLst>
                  <a:ext uri="{FF2B5EF4-FFF2-40B4-BE49-F238E27FC236}">
                    <a16:creationId xmlns:a16="http://schemas.microsoft.com/office/drawing/2014/main" xmlns="" id="{B22DBCFB-FC8B-4265-8A39-7B74B6750CF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09750" y="0"/>
                <a:ext cx="8572500" cy="6858000"/>
              </a:xfrm>
              <a:prstGeom prst="rect">
                <a:avLst/>
              </a:prstGeom>
            </p:spPr>
          </p:pic>
          <p:pic>
            <p:nvPicPr>
              <p:cNvPr id="52" name="slide2" descr="대시보드 2">
                <a:extLst>
                  <a:ext uri="{FF2B5EF4-FFF2-40B4-BE49-F238E27FC236}">
                    <a16:creationId xmlns:a16="http://schemas.microsoft.com/office/drawing/2014/main" xmlns="" id="{D108FA87-279A-4791-A62D-4AC2D8AAD0B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81742"/>
              <a:stretch/>
            </p:blipFill>
            <p:spPr>
              <a:xfrm>
                <a:off x="1809750" y="0"/>
                <a:ext cx="8572500" cy="1252151"/>
              </a:xfrm>
              <a:prstGeom prst="rect">
                <a:avLst/>
              </a:prstGeom>
            </p:spPr>
          </p:pic>
        </p:grp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xmlns="" id="{10E15263-1910-40BD-BF46-98820A3A3A7C}"/>
                </a:ext>
              </a:extLst>
            </p:cNvPr>
            <p:cNvSpPr txBox="1"/>
            <p:nvPr/>
          </p:nvSpPr>
          <p:spPr>
            <a:xfrm>
              <a:off x="8727022" y="4047534"/>
              <a:ext cx="276550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solidFill>
                    <a:srgbClr val="A60014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Bold" panose="00000800000000000000" pitchFamily="2" charset="-127"/>
                </a:rPr>
                <a:t>대부분의 상권 데이터를 예측 </a:t>
              </a:r>
              <a:r>
                <a:rPr lang="ko-KR" altLang="en-US" sz="1200" dirty="0"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Bold" panose="00000800000000000000" pitchFamily="2" charset="-127"/>
                </a:rPr>
                <a:t>및 제공</a:t>
              </a:r>
            </a:p>
          </p:txBody>
        </p:sp>
      </p:grpSp>
      <p:sp>
        <p:nvSpPr>
          <p:cNvPr id="46" name="직사각형 45">
            <a:extLst>
              <a:ext uri="{FF2B5EF4-FFF2-40B4-BE49-F238E27FC236}">
                <a16:creationId xmlns:a16="http://schemas.microsoft.com/office/drawing/2014/main" xmlns="" id="{93568458-52DF-4027-9054-C8C3EF8E4D55}"/>
              </a:ext>
            </a:extLst>
          </p:cNvPr>
          <p:cNvSpPr/>
          <p:nvPr/>
        </p:nvSpPr>
        <p:spPr>
          <a:xfrm>
            <a:off x="0" y="0"/>
            <a:ext cx="12192000" cy="691662"/>
          </a:xfrm>
          <a:prstGeom prst="rect">
            <a:avLst/>
          </a:prstGeom>
          <a:gradFill flip="none" rotWithShape="1">
            <a:gsLst>
              <a:gs pos="0">
                <a:srgbClr val="C00000"/>
              </a:gs>
              <a:gs pos="100000">
                <a:schemeClr val="accent3">
                  <a:lumMod val="7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3-6) </a:t>
            </a:r>
            <a:r>
              <a:rPr lang="ko-KR" altLang="en-US" sz="2400" b="1" dirty="0"/>
              <a:t>인공지능으로 예측한 서울시 전체의 임대료 및 </a:t>
            </a:r>
            <a:r>
              <a:rPr lang="ko-KR" altLang="en-US" sz="2400" b="1" dirty="0" err="1"/>
              <a:t>공실률</a:t>
            </a:r>
            <a:endParaRPr lang="ko-KR" altLang="en-US" sz="2400" b="1" dirty="0"/>
          </a:p>
        </p:txBody>
      </p: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xmlns="" id="{66ABA895-DD46-4C4F-B2B9-88A0347DEF52}"/>
              </a:ext>
            </a:extLst>
          </p:cNvPr>
          <p:cNvCxnSpPr>
            <a:cxnSpLocks/>
          </p:cNvCxnSpPr>
          <p:nvPr/>
        </p:nvCxnSpPr>
        <p:spPr>
          <a:xfrm>
            <a:off x="0" y="710712"/>
            <a:ext cx="12192000" cy="0"/>
          </a:xfrm>
          <a:prstGeom prst="line">
            <a:avLst/>
          </a:prstGeom>
          <a:ln w="38100">
            <a:gradFill>
              <a:gsLst>
                <a:gs pos="0">
                  <a:schemeClr val="bg1">
                    <a:lumMod val="85000"/>
                  </a:schemeClr>
                </a:gs>
                <a:gs pos="100000">
                  <a:schemeClr val="tx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733866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2B1FAB5C-618E-4127-A662-CDFB0B0C0445}"/>
              </a:ext>
            </a:extLst>
          </p:cNvPr>
          <p:cNvSpPr txBox="1"/>
          <p:nvPr/>
        </p:nvSpPr>
        <p:spPr>
          <a:xfrm>
            <a:off x="6416410" y="5797902"/>
            <a:ext cx="536318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-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서울 전체의 평균 임대료는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45.0(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천원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/m</a:t>
            </a:r>
            <a:r>
              <a:rPr lang="en-US" altLang="ko-KR" sz="1400" baseline="30000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2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)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이며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  <a:cs typeface="KoPubWorld돋움체 Light" panose="00000300000000000000" pitchFamily="2" charset="-127"/>
            </a:endParaRPr>
          </a:p>
          <a:p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   서울의 구 기준으로 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중구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(90.52)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,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동 기준으로 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명동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(300.57)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, </a:t>
            </a:r>
          </a:p>
          <a:p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  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상권 기준으로 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명동거리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(419.1)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가 가장 높은 지역이다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.</a:t>
            </a:r>
            <a:endParaRPr lang="ko-KR" altLang="en-US" sz="1400" dirty="0">
              <a:solidFill>
                <a:srgbClr val="2CCE8A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KoPubWorld돋움체 Light" panose="00000300000000000000" pitchFamily="2" charset="-127"/>
            </a:endParaRPr>
          </a:p>
        </p:txBody>
      </p:sp>
      <p:pic>
        <p:nvPicPr>
          <p:cNvPr id="61" name="slide2" descr="대시보드 2">
            <a:extLst>
              <a:ext uri="{FF2B5EF4-FFF2-40B4-BE49-F238E27FC236}">
                <a16:creationId xmlns:a16="http://schemas.microsoft.com/office/drawing/2014/main" xmlns="" id="{F41B13F4-9009-45FA-A7E8-EA9490602F0A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758" y="1207313"/>
            <a:ext cx="5058000" cy="4046400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xmlns="" id="{8F4CFFC5-5456-46E5-9AF8-66D11FBD6521}"/>
              </a:ext>
            </a:extLst>
          </p:cNvPr>
          <p:cNvGrpSpPr/>
          <p:nvPr/>
        </p:nvGrpSpPr>
        <p:grpSpPr>
          <a:xfrm>
            <a:off x="6416410" y="1406093"/>
            <a:ext cx="5363181" cy="3840907"/>
            <a:chOff x="6416410" y="1406093"/>
            <a:chExt cx="5363181" cy="3840907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xmlns="" id="{DB72FECF-07BB-4C77-97A8-150F098AA343}"/>
                </a:ext>
              </a:extLst>
            </p:cNvPr>
            <p:cNvSpPr txBox="1"/>
            <p:nvPr/>
          </p:nvSpPr>
          <p:spPr>
            <a:xfrm>
              <a:off x="6416410" y="1406093"/>
              <a:ext cx="53631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Light" panose="00000300000000000000" pitchFamily="2" charset="-127"/>
                </a:rPr>
                <a:t>인공지능으로 바라본 </a:t>
              </a:r>
              <a:r>
                <a:rPr lang="ko-KR" altLang="en-US" dirty="0">
                  <a:solidFill>
                    <a:srgbClr val="A60014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Light" panose="00000300000000000000" pitchFamily="2" charset="-127"/>
                </a:rPr>
                <a:t>서울 특별시 전체 임대료</a:t>
              </a:r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xmlns="" id="{2AB884B2-DD8A-49FC-8A19-DD05600D9219}"/>
                </a:ext>
              </a:extLst>
            </p:cNvPr>
            <p:cNvGrpSpPr/>
            <p:nvPr/>
          </p:nvGrpSpPr>
          <p:grpSpPr>
            <a:xfrm>
              <a:off x="6416411" y="1738523"/>
              <a:ext cx="4455234" cy="3508477"/>
              <a:chOff x="6416411" y="1738523"/>
              <a:chExt cx="4455234" cy="3508477"/>
            </a:xfrm>
          </p:grpSpPr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xmlns="" id="{3CD49D5F-9EE7-4AE0-A7FB-C016818A5776}"/>
                  </a:ext>
                </a:extLst>
              </p:cNvPr>
              <p:cNvSpPr txBox="1"/>
              <p:nvPr/>
            </p:nvSpPr>
            <p:spPr>
              <a:xfrm>
                <a:off x="6416411" y="1738523"/>
                <a:ext cx="38004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KoPubWorld돋움체 Light" panose="00000300000000000000" pitchFamily="2" charset="-127"/>
                  </a:rPr>
                  <a:t>상권 별 상위</a:t>
                </a:r>
                <a:r>
                  <a:rPr lang="en-US" altLang="ko-KR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KoPubWorld돋움체 Light" panose="00000300000000000000" pitchFamily="2" charset="-127"/>
                  </a:rPr>
                  <a:t> </a:t>
                </a:r>
                <a:r>
                  <a:rPr lang="en-US" altLang="ko-KR" dirty="0">
                    <a:solidFill>
                      <a:srgbClr val="A60014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KoPubWorld돋움체 Light" panose="00000300000000000000" pitchFamily="2" charset="-127"/>
                  </a:rPr>
                  <a:t>5</a:t>
                </a:r>
                <a:r>
                  <a:rPr lang="ko-KR" altLang="en-US" dirty="0">
                    <a:solidFill>
                      <a:srgbClr val="A60014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KoPubWorld돋움체 Light" panose="00000300000000000000" pitchFamily="2" charset="-127"/>
                  </a:rPr>
                  <a:t>개 지역</a:t>
                </a:r>
                <a:r>
                  <a:rPr lang="en-US" altLang="ko-KR" sz="1100" dirty="0">
                    <a:solidFill>
                      <a:srgbClr val="A60014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KoPubWorld돋움체 Light" panose="00000300000000000000" pitchFamily="2" charset="-127"/>
                  </a:rPr>
                  <a:t>(</a:t>
                </a:r>
                <a:r>
                  <a:rPr lang="ko-KR" altLang="en-US" sz="1100" dirty="0">
                    <a:solidFill>
                      <a:srgbClr val="A60014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KoPubWorld돋움체 Light" panose="00000300000000000000" pitchFamily="2" charset="-127"/>
                  </a:rPr>
                  <a:t>상권 코드 별</a:t>
                </a:r>
                <a:r>
                  <a:rPr lang="en-US" altLang="ko-KR" sz="1100" dirty="0">
                    <a:solidFill>
                      <a:srgbClr val="A60014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KoPubWorld돋움체 Light" panose="00000300000000000000" pitchFamily="2" charset="-127"/>
                  </a:rPr>
                  <a:t>)</a:t>
                </a:r>
                <a:endParaRPr lang="ko-KR" altLang="en-US" dirty="0">
                  <a:solidFill>
                    <a:srgbClr val="A60014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Light" panose="00000300000000000000" pitchFamily="2" charset="-127"/>
                </a:endParaRPr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xmlns="" id="{408B5EBD-36AC-4642-8AFB-4366A815E82B}"/>
                  </a:ext>
                </a:extLst>
              </p:cNvPr>
              <p:cNvSpPr/>
              <p:nvPr/>
            </p:nvSpPr>
            <p:spPr>
              <a:xfrm>
                <a:off x="7783177" y="2275917"/>
                <a:ext cx="2869659" cy="379379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Light" panose="00000300000000000000" pitchFamily="2" charset="-127"/>
                </a:endParaRPr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xmlns="" id="{29C0549C-0C9C-47C9-8069-F852F027D663}"/>
                  </a:ext>
                </a:extLst>
              </p:cNvPr>
              <p:cNvSpPr/>
              <p:nvPr/>
            </p:nvSpPr>
            <p:spPr>
              <a:xfrm>
                <a:off x="7783177" y="2796039"/>
                <a:ext cx="2869659" cy="379379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Light" panose="00000300000000000000" pitchFamily="2" charset="-127"/>
                </a:endParaRPr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xmlns="" id="{1E7B2885-02CB-4D23-B54D-6F0B3F9A139E}"/>
                  </a:ext>
                </a:extLst>
              </p:cNvPr>
              <p:cNvSpPr/>
              <p:nvPr/>
            </p:nvSpPr>
            <p:spPr>
              <a:xfrm>
                <a:off x="7783177" y="3316161"/>
                <a:ext cx="2869659" cy="379379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Light" panose="00000300000000000000" pitchFamily="2" charset="-127"/>
                </a:endParaRPr>
              </a:p>
            </p:txBody>
          </p: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xmlns="" id="{368072D2-5B57-46AF-8A24-E19F6CBEFCC6}"/>
                  </a:ext>
                </a:extLst>
              </p:cNvPr>
              <p:cNvSpPr/>
              <p:nvPr/>
            </p:nvSpPr>
            <p:spPr>
              <a:xfrm>
                <a:off x="7783177" y="3836283"/>
                <a:ext cx="2869659" cy="379379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Light" panose="00000300000000000000" pitchFamily="2" charset="-127"/>
                </a:endParaRPr>
              </a:p>
            </p:txBody>
          </p: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xmlns="" id="{AF26A196-EDF4-42E4-B2FB-ED92C73CC838}"/>
                  </a:ext>
                </a:extLst>
              </p:cNvPr>
              <p:cNvSpPr/>
              <p:nvPr/>
            </p:nvSpPr>
            <p:spPr>
              <a:xfrm>
                <a:off x="7783177" y="2279279"/>
                <a:ext cx="2305387" cy="379379"/>
              </a:xfrm>
              <a:prstGeom prst="rect">
                <a:avLst/>
              </a:prstGeom>
              <a:solidFill>
                <a:srgbClr val="5176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Light" panose="00000300000000000000" pitchFamily="2" charset="-127"/>
                </a:endParaRPr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xmlns="" id="{681911C7-B73C-4871-8685-6DDEA5D4E613}"/>
                  </a:ext>
                </a:extLst>
              </p:cNvPr>
              <p:cNvSpPr/>
              <p:nvPr/>
            </p:nvSpPr>
            <p:spPr>
              <a:xfrm>
                <a:off x="7783177" y="2807974"/>
                <a:ext cx="1885167" cy="379379"/>
              </a:xfrm>
              <a:prstGeom prst="rect">
                <a:avLst/>
              </a:prstGeom>
              <a:solidFill>
                <a:srgbClr val="4E4E4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Light" panose="00000300000000000000" pitchFamily="2" charset="-127"/>
                </a:endParaRPr>
              </a:p>
            </p:txBody>
          </p:sp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xmlns="" id="{8FBCBC55-0680-428D-9ACE-ED07C0ADA7B1}"/>
                  </a:ext>
                </a:extLst>
              </p:cNvPr>
              <p:cNvSpPr/>
              <p:nvPr/>
            </p:nvSpPr>
            <p:spPr>
              <a:xfrm>
                <a:off x="7783177" y="3294472"/>
                <a:ext cx="1749999" cy="379379"/>
              </a:xfrm>
              <a:prstGeom prst="rect">
                <a:avLst/>
              </a:prstGeom>
              <a:solidFill>
                <a:srgbClr val="4E4E4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Light" panose="00000300000000000000" pitchFamily="2" charset="-127"/>
                </a:endParaRP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xmlns="" id="{1057D6F5-BA8A-4BDC-B8FB-7029226CED7F}"/>
                  </a:ext>
                </a:extLst>
              </p:cNvPr>
              <p:cNvSpPr txBox="1"/>
              <p:nvPr/>
            </p:nvSpPr>
            <p:spPr>
              <a:xfrm>
                <a:off x="10088564" y="2334344"/>
                <a:ext cx="78308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KoPubWorld돋움체 Light" panose="00000300000000000000" pitchFamily="2" charset="-127"/>
                  </a:rPr>
                  <a:t>419.1</a:t>
                </a:r>
                <a:endParaRPr lang="ko-KR" altLang="en-US" sz="1200" dirty="0">
                  <a:solidFill>
                    <a:srgbClr val="2CCE8A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Light" panose="00000300000000000000" pitchFamily="2" charset="-127"/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xmlns="" id="{343B9FE8-E132-402B-8D8C-3004BB7CDF9B}"/>
                  </a:ext>
                </a:extLst>
              </p:cNvPr>
              <p:cNvSpPr txBox="1"/>
              <p:nvPr/>
            </p:nvSpPr>
            <p:spPr>
              <a:xfrm>
                <a:off x="9668344" y="2845808"/>
                <a:ext cx="78308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KoPubWorld돋움체 Light" panose="00000300000000000000" pitchFamily="2" charset="-127"/>
                  </a:rPr>
                  <a:t>328.3</a:t>
                </a:r>
                <a:endParaRPr lang="ko-KR" altLang="en-US" sz="1200" dirty="0">
                  <a:solidFill>
                    <a:srgbClr val="2CCE8A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Light" panose="00000300000000000000" pitchFamily="2" charset="-127"/>
                </a:endParaRP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xmlns="" id="{BB03444F-8C6A-49D0-8EB8-0C717060F9C5}"/>
                  </a:ext>
                </a:extLst>
              </p:cNvPr>
              <p:cNvSpPr txBox="1"/>
              <p:nvPr/>
            </p:nvSpPr>
            <p:spPr>
              <a:xfrm>
                <a:off x="9533176" y="3345663"/>
                <a:ext cx="78308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KoPubWorld돋움체 Light" panose="00000300000000000000" pitchFamily="2" charset="-127"/>
                  </a:rPr>
                  <a:t>297.8</a:t>
                </a:r>
                <a:endParaRPr lang="ko-KR" altLang="en-US" sz="1200" dirty="0">
                  <a:solidFill>
                    <a:srgbClr val="2CCE8A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Light" panose="00000300000000000000" pitchFamily="2" charset="-127"/>
                </a:endParaRP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xmlns="" id="{273EAF50-E32B-4FC3-8CC1-BE74756F7D49}"/>
                  </a:ext>
                </a:extLst>
              </p:cNvPr>
              <p:cNvSpPr txBox="1"/>
              <p:nvPr/>
            </p:nvSpPr>
            <p:spPr>
              <a:xfrm>
                <a:off x="9433801" y="3887471"/>
                <a:ext cx="78308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KoPubWorld돋움체 Light" panose="00000300000000000000" pitchFamily="2" charset="-127"/>
                  </a:rPr>
                  <a:t>266.0</a:t>
                </a:r>
                <a:endParaRPr lang="ko-KR" altLang="en-US" sz="1200" dirty="0">
                  <a:solidFill>
                    <a:srgbClr val="2CCE8A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Light" panose="00000300000000000000" pitchFamily="2" charset="-127"/>
                </a:endParaRP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xmlns="" id="{F8CA2D79-C0A1-4254-80E8-118B5A966231}"/>
                  </a:ext>
                </a:extLst>
              </p:cNvPr>
              <p:cNvSpPr txBox="1"/>
              <p:nvPr/>
            </p:nvSpPr>
            <p:spPr>
              <a:xfrm>
                <a:off x="6416411" y="2327106"/>
                <a:ext cx="133396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rgbClr val="4F2E16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KoPubWorld돋움체 Light" panose="00000300000000000000" pitchFamily="2" charset="-127"/>
                  </a:rPr>
                  <a:t>1</a:t>
                </a:r>
                <a:r>
                  <a:rPr lang="ko-KR" altLang="en-US" sz="1200" dirty="0">
                    <a:solidFill>
                      <a:srgbClr val="4F2E16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KoPubWorld돋움체 Light" panose="00000300000000000000" pitchFamily="2" charset="-127"/>
                  </a:rPr>
                  <a:t>위 명동거리</a:t>
                </a: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xmlns="" id="{A16E7BF0-7BB2-45E0-81D1-A3E1A3FC11E5}"/>
                  </a:ext>
                </a:extLst>
              </p:cNvPr>
              <p:cNvSpPr txBox="1"/>
              <p:nvPr/>
            </p:nvSpPr>
            <p:spPr>
              <a:xfrm>
                <a:off x="6416411" y="2845809"/>
                <a:ext cx="133396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rgbClr val="4F2E16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KoPubWorld돋움체 Light" panose="00000300000000000000" pitchFamily="2" charset="-127"/>
                  </a:rPr>
                  <a:t>2</a:t>
                </a:r>
                <a:r>
                  <a:rPr lang="ko-KR" altLang="en-US" sz="1200" dirty="0">
                    <a:solidFill>
                      <a:srgbClr val="4F2E16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KoPubWorld돋움체 Light" panose="00000300000000000000" pitchFamily="2" charset="-127"/>
                  </a:rPr>
                  <a:t>위 </a:t>
                </a:r>
                <a:r>
                  <a:rPr lang="ko-KR" altLang="en-US" sz="1200" dirty="0" err="1">
                    <a:solidFill>
                      <a:srgbClr val="4F2E16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KoPubWorld돋움체 Light" panose="00000300000000000000" pitchFamily="2" charset="-127"/>
                  </a:rPr>
                  <a:t>명동길</a:t>
                </a:r>
                <a:endParaRPr lang="ko-KR" altLang="en-US" sz="1200" dirty="0">
                  <a:solidFill>
                    <a:srgbClr val="4F2E1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Light" panose="00000300000000000000" pitchFamily="2" charset="-127"/>
                </a:endParaRP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xmlns="" id="{C247B9D6-4B3B-46DD-BC3B-C74B6BD5EA11}"/>
                  </a:ext>
                </a:extLst>
              </p:cNvPr>
              <p:cNvSpPr txBox="1"/>
              <p:nvPr/>
            </p:nvSpPr>
            <p:spPr>
              <a:xfrm>
                <a:off x="6416411" y="3367350"/>
                <a:ext cx="133396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rgbClr val="4F2E16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KoPubWorld돋움체 Light" panose="00000300000000000000" pitchFamily="2" charset="-127"/>
                  </a:rPr>
                  <a:t>3</a:t>
                </a:r>
                <a:r>
                  <a:rPr lang="ko-KR" altLang="en-US" sz="1200" dirty="0">
                    <a:solidFill>
                      <a:srgbClr val="4F2E16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KoPubWorld돋움체 Light" panose="00000300000000000000" pitchFamily="2" charset="-127"/>
                  </a:rPr>
                  <a:t>위 시청역</a:t>
                </a:r>
                <a:r>
                  <a:rPr lang="en-US" altLang="ko-KR" sz="1200" dirty="0">
                    <a:solidFill>
                      <a:srgbClr val="4F2E16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KoPubWorld돋움체 Light" panose="00000300000000000000" pitchFamily="2" charset="-127"/>
                  </a:rPr>
                  <a:t>_1</a:t>
                </a:r>
                <a:endParaRPr lang="ko-KR" altLang="en-US" sz="1200" dirty="0">
                  <a:solidFill>
                    <a:srgbClr val="4F2E1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Light" panose="00000300000000000000" pitchFamily="2" charset="-127"/>
                </a:endParaRP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xmlns="" id="{B10AE3BF-068A-4025-894B-BA650B277C22}"/>
                  </a:ext>
                </a:extLst>
              </p:cNvPr>
              <p:cNvSpPr txBox="1"/>
              <p:nvPr/>
            </p:nvSpPr>
            <p:spPr>
              <a:xfrm>
                <a:off x="6416411" y="3887472"/>
                <a:ext cx="133396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rgbClr val="4F2E16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KoPubWorld돋움체 Light" panose="00000300000000000000" pitchFamily="2" charset="-127"/>
                  </a:rPr>
                  <a:t>4</a:t>
                </a:r>
                <a:r>
                  <a:rPr lang="ko-KR" altLang="en-US" sz="1200" dirty="0">
                    <a:solidFill>
                      <a:srgbClr val="4F2E16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KoPubWorld돋움체 Light" panose="00000300000000000000" pitchFamily="2" charset="-127"/>
                  </a:rPr>
                  <a:t>위 서울시청</a:t>
                </a:r>
              </a:p>
            </p:txBody>
          </p:sp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xmlns="" id="{6C5B2F56-A5E7-4158-B989-BF1C2D654756}"/>
                  </a:ext>
                </a:extLst>
              </p:cNvPr>
              <p:cNvSpPr/>
              <p:nvPr/>
            </p:nvSpPr>
            <p:spPr>
              <a:xfrm>
                <a:off x="7783177" y="4356405"/>
                <a:ext cx="2869659" cy="379379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Light" panose="00000300000000000000" pitchFamily="2" charset="-127"/>
                </a:endParaRP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xmlns="" id="{94C6B42B-1D5D-4035-BE4B-69084A2A20FF}"/>
                  </a:ext>
                </a:extLst>
              </p:cNvPr>
              <p:cNvSpPr txBox="1"/>
              <p:nvPr/>
            </p:nvSpPr>
            <p:spPr>
              <a:xfrm>
                <a:off x="9433800" y="4415324"/>
                <a:ext cx="78308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KoPubWorld돋움체 Light" panose="00000300000000000000" pitchFamily="2" charset="-127"/>
                  </a:rPr>
                  <a:t>258.5</a:t>
                </a:r>
                <a:endParaRPr lang="ko-KR" altLang="en-US" sz="1200" dirty="0">
                  <a:solidFill>
                    <a:srgbClr val="2CCE8A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Light" panose="00000300000000000000" pitchFamily="2" charset="-127"/>
                </a:endParaRP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xmlns="" id="{E691F83A-8799-4CDF-9E30-40E992B59136}"/>
                  </a:ext>
                </a:extLst>
              </p:cNvPr>
              <p:cNvSpPr txBox="1"/>
              <p:nvPr/>
            </p:nvSpPr>
            <p:spPr>
              <a:xfrm>
                <a:off x="6416411" y="4406739"/>
                <a:ext cx="133396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rgbClr val="4F2E16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KoPubWorld돋움체 Light" panose="00000300000000000000" pitchFamily="2" charset="-127"/>
                  </a:rPr>
                  <a:t>5</a:t>
                </a:r>
                <a:r>
                  <a:rPr lang="ko-KR" altLang="en-US" sz="1200" dirty="0">
                    <a:solidFill>
                      <a:srgbClr val="4F2E16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KoPubWorld돋움체 Light" panose="00000300000000000000" pitchFamily="2" charset="-127"/>
                  </a:rPr>
                  <a:t>위 퇴계로</a:t>
                </a:r>
                <a:r>
                  <a:rPr lang="en-US" altLang="ko-KR" sz="1200" dirty="0">
                    <a:solidFill>
                      <a:srgbClr val="4F2E16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KoPubWorld돋움체 Light" panose="00000300000000000000" pitchFamily="2" charset="-127"/>
                  </a:rPr>
                  <a:t>18</a:t>
                </a:r>
                <a:r>
                  <a:rPr lang="ko-KR" altLang="en-US" sz="1200" dirty="0">
                    <a:solidFill>
                      <a:srgbClr val="4F2E16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KoPubWorld돋움체 Light" panose="00000300000000000000" pitchFamily="2" charset="-127"/>
                  </a:rPr>
                  <a:t>길</a:t>
                </a:r>
              </a:p>
            </p:txBody>
          </p:sp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xmlns="" id="{8416EA33-76BC-424A-BB61-07CBEC07C544}"/>
                  </a:ext>
                </a:extLst>
              </p:cNvPr>
              <p:cNvSpPr/>
              <p:nvPr/>
            </p:nvSpPr>
            <p:spPr>
              <a:xfrm>
                <a:off x="7783179" y="4356405"/>
                <a:ext cx="1650622" cy="379379"/>
              </a:xfrm>
              <a:prstGeom prst="rect">
                <a:avLst/>
              </a:prstGeom>
              <a:solidFill>
                <a:srgbClr val="4E4E4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Light" panose="00000300000000000000" pitchFamily="2" charset="-127"/>
                </a:endParaRPr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xmlns="" id="{9764E1F5-CA5F-422C-ABB5-FFAA9F5099E3}"/>
                  </a:ext>
                </a:extLst>
              </p:cNvPr>
              <p:cNvSpPr/>
              <p:nvPr/>
            </p:nvSpPr>
            <p:spPr>
              <a:xfrm>
                <a:off x="7783178" y="3836283"/>
                <a:ext cx="1650623" cy="379379"/>
              </a:xfrm>
              <a:prstGeom prst="rect">
                <a:avLst/>
              </a:prstGeom>
              <a:solidFill>
                <a:srgbClr val="4E4E4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Light" panose="00000300000000000000" pitchFamily="2" charset="-127"/>
                </a:endParaRPr>
              </a:p>
            </p:txBody>
          </p:sp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xmlns="" id="{E48EAC07-AD06-4136-98D0-B3CC4214CDD7}"/>
                  </a:ext>
                </a:extLst>
              </p:cNvPr>
              <p:cNvSpPr/>
              <p:nvPr/>
            </p:nvSpPr>
            <p:spPr>
              <a:xfrm>
                <a:off x="7783177" y="4867621"/>
                <a:ext cx="2869659" cy="379379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Light" panose="00000300000000000000" pitchFamily="2" charset="-127"/>
                </a:endParaRP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xmlns="" id="{5892A2A5-5B5A-4115-ADCE-6655398D1740}"/>
                  </a:ext>
                </a:extLst>
              </p:cNvPr>
              <p:cNvSpPr txBox="1"/>
              <p:nvPr/>
            </p:nvSpPr>
            <p:spPr>
              <a:xfrm>
                <a:off x="8235314" y="4926540"/>
                <a:ext cx="78308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KoPubWorld돋움체 Light" panose="00000300000000000000" pitchFamily="2" charset="-127"/>
                  </a:rPr>
                  <a:t>45.0</a:t>
                </a:r>
                <a:endParaRPr lang="ko-KR" altLang="en-US" sz="1200" dirty="0">
                  <a:solidFill>
                    <a:srgbClr val="2CCE8A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Light" panose="00000300000000000000" pitchFamily="2" charset="-127"/>
                </a:endParaRP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xmlns="" id="{F5707984-C5B9-4361-9FE5-3B85DC6BE3E7}"/>
                  </a:ext>
                </a:extLst>
              </p:cNvPr>
              <p:cNvSpPr txBox="1"/>
              <p:nvPr/>
            </p:nvSpPr>
            <p:spPr>
              <a:xfrm>
                <a:off x="6416411" y="4917955"/>
                <a:ext cx="1333968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100" dirty="0">
                    <a:solidFill>
                      <a:srgbClr val="4F2E16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KoPubWorld돋움체 Light" panose="00000300000000000000" pitchFamily="2" charset="-127"/>
                  </a:rPr>
                  <a:t>서울 평균 임대료</a:t>
                </a:r>
              </a:p>
            </p:txBody>
          </p: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xmlns="" id="{67C694F8-28F2-4DF5-90B1-D1FB3800B5C0}"/>
                  </a:ext>
                </a:extLst>
              </p:cNvPr>
              <p:cNvSpPr/>
              <p:nvPr/>
            </p:nvSpPr>
            <p:spPr>
              <a:xfrm>
                <a:off x="7783178" y="4867621"/>
                <a:ext cx="452136" cy="379379"/>
              </a:xfrm>
              <a:prstGeom prst="rect">
                <a:avLst/>
              </a:prstGeom>
              <a:solidFill>
                <a:srgbClr val="4E4E4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Light" panose="00000300000000000000" pitchFamily="2" charset="-127"/>
                </a:endParaRPr>
              </a:p>
            </p:txBody>
          </p:sp>
        </p:grp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xmlns="" id="{E33346EE-F0D8-4D51-9C0D-B3C46FCB842D}"/>
              </a:ext>
            </a:extLst>
          </p:cNvPr>
          <p:cNvGrpSpPr/>
          <p:nvPr/>
        </p:nvGrpSpPr>
        <p:grpSpPr>
          <a:xfrm>
            <a:off x="717590" y="5325163"/>
            <a:ext cx="5060168" cy="1472071"/>
            <a:chOff x="717590" y="5325163"/>
            <a:chExt cx="5060168" cy="1472071"/>
          </a:xfrm>
        </p:grpSpPr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xmlns="" id="{455F78A3-6B6C-45C0-B131-DD519E18518D}"/>
                </a:ext>
              </a:extLst>
            </p:cNvPr>
            <p:cNvGrpSpPr/>
            <p:nvPr/>
          </p:nvGrpSpPr>
          <p:grpSpPr>
            <a:xfrm>
              <a:off x="719758" y="5537234"/>
              <a:ext cx="5058000" cy="1260000"/>
              <a:chOff x="234593" y="1096481"/>
              <a:chExt cx="5058000" cy="1260000"/>
            </a:xfrm>
          </p:grpSpPr>
          <p:graphicFrame>
            <p:nvGraphicFramePr>
              <p:cNvPr id="63" name="차트 62">
                <a:extLst>
                  <a:ext uri="{FF2B5EF4-FFF2-40B4-BE49-F238E27FC236}">
                    <a16:creationId xmlns:a16="http://schemas.microsoft.com/office/drawing/2014/main" xmlns="" id="{4FBE7BD9-5862-4393-BBC5-5C5859EB93B4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457681172"/>
                  </p:ext>
                </p:extLst>
              </p:nvPr>
            </p:nvGraphicFramePr>
            <p:xfrm>
              <a:off x="234593" y="1096481"/>
              <a:ext cx="5058000" cy="1260000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3"/>
              </a:graphicData>
            </a:graphic>
          </p:graphicFrame>
          <p:sp>
            <p:nvSpPr>
              <p:cNvPr id="64" name="Freeform 6">
                <a:extLst>
                  <a:ext uri="{FF2B5EF4-FFF2-40B4-BE49-F238E27FC236}">
                    <a16:creationId xmlns:a16="http://schemas.microsoft.com/office/drawing/2014/main" xmlns="" id="{984E2335-4F02-41EA-A68D-99244B2ACE8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66750" y="1314450"/>
                <a:ext cx="4457699" cy="412031"/>
              </a:xfrm>
              <a:custGeom>
                <a:avLst/>
                <a:gdLst>
                  <a:gd name="T0" fmla="*/ 53 w 1906"/>
                  <a:gd name="T1" fmla="*/ 0 h 179"/>
                  <a:gd name="T2" fmla="*/ 0 w 1906"/>
                  <a:gd name="T3" fmla="*/ 179 h 179"/>
                  <a:gd name="T4" fmla="*/ 78 w 1906"/>
                  <a:gd name="T5" fmla="*/ 77 h 179"/>
                  <a:gd name="T6" fmla="*/ 131 w 1906"/>
                  <a:gd name="T7" fmla="*/ 179 h 179"/>
                  <a:gd name="T8" fmla="*/ 78 w 1906"/>
                  <a:gd name="T9" fmla="*/ 77 h 179"/>
                  <a:gd name="T10" fmla="*/ 208 w 1906"/>
                  <a:gd name="T11" fmla="*/ 110 h 179"/>
                  <a:gd name="T12" fmla="*/ 155 w 1906"/>
                  <a:gd name="T13" fmla="*/ 179 h 179"/>
                  <a:gd name="T14" fmla="*/ 232 w 1906"/>
                  <a:gd name="T15" fmla="*/ 114 h 179"/>
                  <a:gd name="T16" fmla="*/ 285 w 1906"/>
                  <a:gd name="T17" fmla="*/ 179 h 179"/>
                  <a:gd name="T18" fmla="*/ 232 w 1906"/>
                  <a:gd name="T19" fmla="*/ 114 h 179"/>
                  <a:gd name="T20" fmla="*/ 363 w 1906"/>
                  <a:gd name="T21" fmla="*/ 122 h 179"/>
                  <a:gd name="T22" fmla="*/ 310 w 1906"/>
                  <a:gd name="T23" fmla="*/ 179 h 179"/>
                  <a:gd name="T24" fmla="*/ 387 w 1906"/>
                  <a:gd name="T25" fmla="*/ 126 h 179"/>
                  <a:gd name="T26" fmla="*/ 440 w 1906"/>
                  <a:gd name="T27" fmla="*/ 179 h 179"/>
                  <a:gd name="T28" fmla="*/ 387 w 1906"/>
                  <a:gd name="T29" fmla="*/ 126 h 179"/>
                  <a:gd name="T30" fmla="*/ 517 w 1906"/>
                  <a:gd name="T31" fmla="*/ 130 h 179"/>
                  <a:gd name="T32" fmla="*/ 464 w 1906"/>
                  <a:gd name="T33" fmla="*/ 179 h 179"/>
                  <a:gd name="T34" fmla="*/ 542 w 1906"/>
                  <a:gd name="T35" fmla="*/ 130 h 179"/>
                  <a:gd name="T36" fmla="*/ 595 w 1906"/>
                  <a:gd name="T37" fmla="*/ 179 h 179"/>
                  <a:gd name="T38" fmla="*/ 542 w 1906"/>
                  <a:gd name="T39" fmla="*/ 130 h 179"/>
                  <a:gd name="T40" fmla="*/ 668 w 1906"/>
                  <a:gd name="T41" fmla="*/ 130 h 179"/>
                  <a:gd name="T42" fmla="*/ 619 w 1906"/>
                  <a:gd name="T43" fmla="*/ 179 h 179"/>
                  <a:gd name="T44" fmla="*/ 697 w 1906"/>
                  <a:gd name="T45" fmla="*/ 130 h 179"/>
                  <a:gd name="T46" fmla="*/ 745 w 1906"/>
                  <a:gd name="T47" fmla="*/ 179 h 179"/>
                  <a:gd name="T48" fmla="*/ 697 w 1906"/>
                  <a:gd name="T49" fmla="*/ 130 h 179"/>
                  <a:gd name="T50" fmla="*/ 823 w 1906"/>
                  <a:gd name="T51" fmla="*/ 130 h 179"/>
                  <a:gd name="T52" fmla="*/ 774 w 1906"/>
                  <a:gd name="T53" fmla="*/ 179 h 179"/>
                  <a:gd name="T54" fmla="*/ 851 w 1906"/>
                  <a:gd name="T55" fmla="*/ 130 h 179"/>
                  <a:gd name="T56" fmla="*/ 900 w 1906"/>
                  <a:gd name="T57" fmla="*/ 179 h 179"/>
                  <a:gd name="T58" fmla="*/ 851 w 1906"/>
                  <a:gd name="T59" fmla="*/ 130 h 179"/>
                  <a:gd name="T60" fmla="*/ 977 w 1906"/>
                  <a:gd name="T61" fmla="*/ 134 h 179"/>
                  <a:gd name="T62" fmla="*/ 929 w 1906"/>
                  <a:gd name="T63" fmla="*/ 179 h 179"/>
                  <a:gd name="T64" fmla="*/ 1006 w 1906"/>
                  <a:gd name="T65" fmla="*/ 134 h 179"/>
                  <a:gd name="T66" fmla="*/ 1055 w 1906"/>
                  <a:gd name="T67" fmla="*/ 179 h 179"/>
                  <a:gd name="T68" fmla="*/ 1006 w 1906"/>
                  <a:gd name="T69" fmla="*/ 134 h 179"/>
                  <a:gd name="T70" fmla="*/ 1132 w 1906"/>
                  <a:gd name="T71" fmla="*/ 134 h 179"/>
                  <a:gd name="T72" fmla="*/ 1083 w 1906"/>
                  <a:gd name="T73" fmla="*/ 179 h 179"/>
                  <a:gd name="T74" fmla="*/ 1161 w 1906"/>
                  <a:gd name="T75" fmla="*/ 134 h 179"/>
                  <a:gd name="T76" fmla="*/ 1210 w 1906"/>
                  <a:gd name="T77" fmla="*/ 179 h 179"/>
                  <a:gd name="T78" fmla="*/ 1161 w 1906"/>
                  <a:gd name="T79" fmla="*/ 134 h 179"/>
                  <a:gd name="T80" fmla="*/ 1287 w 1906"/>
                  <a:gd name="T81" fmla="*/ 134 h 179"/>
                  <a:gd name="T82" fmla="*/ 1238 w 1906"/>
                  <a:gd name="T83" fmla="*/ 179 h 179"/>
                  <a:gd name="T84" fmla="*/ 1311 w 1906"/>
                  <a:gd name="T85" fmla="*/ 134 h 179"/>
                  <a:gd name="T86" fmla="*/ 1364 w 1906"/>
                  <a:gd name="T87" fmla="*/ 179 h 179"/>
                  <a:gd name="T88" fmla="*/ 1311 w 1906"/>
                  <a:gd name="T89" fmla="*/ 134 h 179"/>
                  <a:gd name="T90" fmla="*/ 1442 w 1906"/>
                  <a:gd name="T91" fmla="*/ 138 h 179"/>
                  <a:gd name="T92" fmla="*/ 1389 w 1906"/>
                  <a:gd name="T93" fmla="*/ 179 h 179"/>
                  <a:gd name="T94" fmla="*/ 1466 w 1906"/>
                  <a:gd name="T95" fmla="*/ 138 h 179"/>
                  <a:gd name="T96" fmla="*/ 1519 w 1906"/>
                  <a:gd name="T97" fmla="*/ 179 h 179"/>
                  <a:gd name="T98" fmla="*/ 1466 w 1906"/>
                  <a:gd name="T99" fmla="*/ 138 h 179"/>
                  <a:gd name="T100" fmla="*/ 1596 w 1906"/>
                  <a:gd name="T101" fmla="*/ 138 h 179"/>
                  <a:gd name="T102" fmla="*/ 1543 w 1906"/>
                  <a:gd name="T103" fmla="*/ 179 h 179"/>
                  <a:gd name="T104" fmla="*/ 1621 w 1906"/>
                  <a:gd name="T105" fmla="*/ 138 h 179"/>
                  <a:gd name="T106" fmla="*/ 1674 w 1906"/>
                  <a:gd name="T107" fmla="*/ 179 h 179"/>
                  <a:gd name="T108" fmla="*/ 1621 w 1906"/>
                  <a:gd name="T109" fmla="*/ 138 h 179"/>
                  <a:gd name="T110" fmla="*/ 1751 w 1906"/>
                  <a:gd name="T111" fmla="*/ 138 h 179"/>
                  <a:gd name="T112" fmla="*/ 1698 w 1906"/>
                  <a:gd name="T113" fmla="*/ 179 h 179"/>
                  <a:gd name="T114" fmla="*/ 1775 w 1906"/>
                  <a:gd name="T115" fmla="*/ 138 h 179"/>
                  <a:gd name="T116" fmla="*/ 1828 w 1906"/>
                  <a:gd name="T117" fmla="*/ 179 h 179"/>
                  <a:gd name="T118" fmla="*/ 1775 w 1906"/>
                  <a:gd name="T119" fmla="*/ 138 h 179"/>
                  <a:gd name="T120" fmla="*/ 1906 w 1906"/>
                  <a:gd name="T121" fmla="*/ 138 h 179"/>
                  <a:gd name="T122" fmla="*/ 1853 w 1906"/>
                  <a:gd name="T123" fmla="*/ 179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906" h="179">
                    <a:moveTo>
                      <a:pt x="0" y="0"/>
                    </a:moveTo>
                    <a:lnTo>
                      <a:pt x="53" y="0"/>
                    </a:lnTo>
                    <a:lnTo>
                      <a:pt x="53" y="179"/>
                    </a:lnTo>
                    <a:lnTo>
                      <a:pt x="0" y="179"/>
                    </a:lnTo>
                    <a:lnTo>
                      <a:pt x="0" y="0"/>
                    </a:lnTo>
                    <a:close/>
                    <a:moveTo>
                      <a:pt x="78" y="77"/>
                    </a:moveTo>
                    <a:lnTo>
                      <a:pt x="131" y="77"/>
                    </a:lnTo>
                    <a:lnTo>
                      <a:pt x="131" y="179"/>
                    </a:lnTo>
                    <a:lnTo>
                      <a:pt x="78" y="179"/>
                    </a:lnTo>
                    <a:lnTo>
                      <a:pt x="78" y="77"/>
                    </a:lnTo>
                    <a:close/>
                    <a:moveTo>
                      <a:pt x="155" y="110"/>
                    </a:moveTo>
                    <a:lnTo>
                      <a:pt x="208" y="110"/>
                    </a:lnTo>
                    <a:lnTo>
                      <a:pt x="208" y="179"/>
                    </a:lnTo>
                    <a:lnTo>
                      <a:pt x="155" y="179"/>
                    </a:lnTo>
                    <a:lnTo>
                      <a:pt x="155" y="110"/>
                    </a:lnTo>
                    <a:close/>
                    <a:moveTo>
                      <a:pt x="232" y="114"/>
                    </a:moveTo>
                    <a:lnTo>
                      <a:pt x="285" y="114"/>
                    </a:lnTo>
                    <a:lnTo>
                      <a:pt x="285" y="179"/>
                    </a:lnTo>
                    <a:lnTo>
                      <a:pt x="232" y="179"/>
                    </a:lnTo>
                    <a:lnTo>
                      <a:pt x="232" y="114"/>
                    </a:lnTo>
                    <a:close/>
                    <a:moveTo>
                      <a:pt x="310" y="122"/>
                    </a:moveTo>
                    <a:lnTo>
                      <a:pt x="363" y="122"/>
                    </a:lnTo>
                    <a:lnTo>
                      <a:pt x="363" y="179"/>
                    </a:lnTo>
                    <a:lnTo>
                      <a:pt x="310" y="179"/>
                    </a:lnTo>
                    <a:lnTo>
                      <a:pt x="310" y="122"/>
                    </a:lnTo>
                    <a:close/>
                    <a:moveTo>
                      <a:pt x="387" y="126"/>
                    </a:moveTo>
                    <a:lnTo>
                      <a:pt x="440" y="126"/>
                    </a:lnTo>
                    <a:lnTo>
                      <a:pt x="440" y="179"/>
                    </a:lnTo>
                    <a:lnTo>
                      <a:pt x="387" y="179"/>
                    </a:lnTo>
                    <a:lnTo>
                      <a:pt x="387" y="126"/>
                    </a:lnTo>
                    <a:close/>
                    <a:moveTo>
                      <a:pt x="464" y="130"/>
                    </a:moveTo>
                    <a:lnTo>
                      <a:pt x="517" y="130"/>
                    </a:lnTo>
                    <a:lnTo>
                      <a:pt x="517" y="179"/>
                    </a:lnTo>
                    <a:lnTo>
                      <a:pt x="464" y="179"/>
                    </a:lnTo>
                    <a:lnTo>
                      <a:pt x="464" y="130"/>
                    </a:lnTo>
                    <a:close/>
                    <a:moveTo>
                      <a:pt x="542" y="130"/>
                    </a:moveTo>
                    <a:lnTo>
                      <a:pt x="595" y="130"/>
                    </a:lnTo>
                    <a:lnTo>
                      <a:pt x="595" y="179"/>
                    </a:lnTo>
                    <a:lnTo>
                      <a:pt x="542" y="179"/>
                    </a:lnTo>
                    <a:lnTo>
                      <a:pt x="542" y="130"/>
                    </a:lnTo>
                    <a:close/>
                    <a:moveTo>
                      <a:pt x="619" y="130"/>
                    </a:moveTo>
                    <a:lnTo>
                      <a:pt x="668" y="130"/>
                    </a:lnTo>
                    <a:lnTo>
                      <a:pt x="668" y="179"/>
                    </a:lnTo>
                    <a:lnTo>
                      <a:pt x="619" y="179"/>
                    </a:lnTo>
                    <a:lnTo>
                      <a:pt x="619" y="130"/>
                    </a:lnTo>
                    <a:close/>
                    <a:moveTo>
                      <a:pt x="697" y="130"/>
                    </a:moveTo>
                    <a:lnTo>
                      <a:pt x="745" y="130"/>
                    </a:lnTo>
                    <a:lnTo>
                      <a:pt x="745" y="179"/>
                    </a:lnTo>
                    <a:lnTo>
                      <a:pt x="697" y="179"/>
                    </a:lnTo>
                    <a:lnTo>
                      <a:pt x="697" y="130"/>
                    </a:lnTo>
                    <a:close/>
                    <a:moveTo>
                      <a:pt x="774" y="130"/>
                    </a:moveTo>
                    <a:lnTo>
                      <a:pt x="823" y="130"/>
                    </a:lnTo>
                    <a:lnTo>
                      <a:pt x="823" y="179"/>
                    </a:lnTo>
                    <a:lnTo>
                      <a:pt x="774" y="179"/>
                    </a:lnTo>
                    <a:lnTo>
                      <a:pt x="774" y="130"/>
                    </a:lnTo>
                    <a:close/>
                    <a:moveTo>
                      <a:pt x="851" y="130"/>
                    </a:moveTo>
                    <a:lnTo>
                      <a:pt x="900" y="130"/>
                    </a:lnTo>
                    <a:lnTo>
                      <a:pt x="900" y="179"/>
                    </a:lnTo>
                    <a:lnTo>
                      <a:pt x="851" y="179"/>
                    </a:lnTo>
                    <a:lnTo>
                      <a:pt x="851" y="130"/>
                    </a:lnTo>
                    <a:close/>
                    <a:moveTo>
                      <a:pt x="929" y="134"/>
                    </a:moveTo>
                    <a:lnTo>
                      <a:pt x="977" y="134"/>
                    </a:lnTo>
                    <a:lnTo>
                      <a:pt x="977" y="179"/>
                    </a:lnTo>
                    <a:lnTo>
                      <a:pt x="929" y="179"/>
                    </a:lnTo>
                    <a:lnTo>
                      <a:pt x="929" y="134"/>
                    </a:lnTo>
                    <a:close/>
                    <a:moveTo>
                      <a:pt x="1006" y="134"/>
                    </a:moveTo>
                    <a:lnTo>
                      <a:pt x="1055" y="134"/>
                    </a:lnTo>
                    <a:lnTo>
                      <a:pt x="1055" y="179"/>
                    </a:lnTo>
                    <a:lnTo>
                      <a:pt x="1006" y="179"/>
                    </a:lnTo>
                    <a:lnTo>
                      <a:pt x="1006" y="134"/>
                    </a:lnTo>
                    <a:close/>
                    <a:moveTo>
                      <a:pt x="1083" y="134"/>
                    </a:moveTo>
                    <a:lnTo>
                      <a:pt x="1132" y="134"/>
                    </a:lnTo>
                    <a:lnTo>
                      <a:pt x="1132" y="179"/>
                    </a:lnTo>
                    <a:lnTo>
                      <a:pt x="1083" y="179"/>
                    </a:lnTo>
                    <a:lnTo>
                      <a:pt x="1083" y="134"/>
                    </a:lnTo>
                    <a:close/>
                    <a:moveTo>
                      <a:pt x="1161" y="134"/>
                    </a:moveTo>
                    <a:lnTo>
                      <a:pt x="1210" y="134"/>
                    </a:lnTo>
                    <a:lnTo>
                      <a:pt x="1210" y="179"/>
                    </a:lnTo>
                    <a:lnTo>
                      <a:pt x="1161" y="179"/>
                    </a:lnTo>
                    <a:lnTo>
                      <a:pt x="1161" y="134"/>
                    </a:lnTo>
                    <a:close/>
                    <a:moveTo>
                      <a:pt x="1238" y="134"/>
                    </a:moveTo>
                    <a:lnTo>
                      <a:pt x="1287" y="134"/>
                    </a:lnTo>
                    <a:lnTo>
                      <a:pt x="1287" y="179"/>
                    </a:lnTo>
                    <a:lnTo>
                      <a:pt x="1238" y="179"/>
                    </a:lnTo>
                    <a:lnTo>
                      <a:pt x="1238" y="134"/>
                    </a:lnTo>
                    <a:close/>
                    <a:moveTo>
                      <a:pt x="1311" y="134"/>
                    </a:moveTo>
                    <a:lnTo>
                      <a:pt x="1364" y="134"/>
                    </a:lnTo>
                    <a:lnTo>
                      <a:pt x="1364" y="179"/>
                    </a:lnTo>
                    <a:lnTo>
                      <a:pt x="1311" y="179"/>
                    </a:lnTo>
                    <a:lnTo>
                      <a:pt x="1311" y="134"/>
                    </a:lnTo>
                    <a:close/>
                    <a:moveTo>
                      <a:pt x="1389" y="138"/>
                    </a:moveTo>
                    <a:lnTo>
                      <a:pt x="1442" y="138"/>
                    </a:lnTo>
                    <a:lnTo>
                      <a:pt x="1442" y="179"/>
                    </a:lnTo>
                    <a:lnTo>
                      <a:pt x="1389" y="179"/>
                    </a:lnTo>
                    <a:lnTo>
                      <a:pt x="1389" y="138"/>
                    </a:lnTo>
                    <a:close/>
                    <a:moveTo>
                      <a:pt x="1466" y="138"/>
                    </a:moveTo>
                    <a:lnTo>
                      <a:pt x="1519" y="138"/>
                    </a:lnTo>
                    <a:lnTo>
                      <a:pt x="1519" y="179"/>
                    </a:lnTo>
                    <a:lnTo>
                      <a:pt x="1466" y="179"/>
                    </a:lnTo>
                    <a:lnTo>
                      <a:pt x="1466" y="138"/>
                    </a:lnTo>
                    <a:close/>
                    <a:moveTo>
                      <a:pt x="1543" y="138"/>
                    </a:moveTo>
                    <a:lnTo>
                      <a:pt x="1596" y="138"/>
                    </a:lnTo>
                    <a:lnTo>
                      <a:pt x="1596" y="179"/>
                    </a:lnTo>
                    <a:lnTo>
                      <a:pt x="1543" y="179"/>
                    </a:lnTo>
                    <a:lnTo>
                      <a:pt x="1543" y="138"/>
                    </a:lnTo>
                    <a:close/>
                    <a:moveTo>
                      <a:pt x="1621" y="138"/>
                    </a:moveTo>
                    <a:lnTo>
                      <a:pt x="1674" y="138"/>
                    </a:lnTo>
                    <a:lnTo>
                      <a:pt x="1674" y="179"/>
                    </a:lnTo>
                    <a:lnTo>
                      <a:pt x="1621" y="179"/>
                    </a:lnTo>
                    <a:lnTo>
                      <a:pt x="1621" y="138"/>
                    </a:lnTo>
                    <a:close/>
                    <a:moveTo>
                      <a:pt x="1698" y="138"/>
                    </a:moveTo>
                    <a:lnTo>
                      <a:pt x="1751" y="138"/>
                    </a:lnTo>
                    <a:lnTo>
                      <a:pt x="1751" y="179"/>
                    </a:lnTo>
                    <a:lnTo>
                      <a:pt x="1698" y="179"/>
                    </a:lnTo>
                    <a:lnTo>
                      <a:pt x="1698" y="138"/>
                    </a:lnTo>
                    <a:close/>
                    <a:moveTo>
                      <a:pt x="1775" y="138"/>
                    </a:moveTo>
                    <a:lnTo>
                      <a:pt x="1828" y="138"/>
                    </a:lnTo>
                    <a:lnTo>
                      <a:pt x="1828" y="179"/>
                    </a:lnTo>
                    <a:lnTo>
                      <a:pt x="1775" y="179"/>
                    </a:lnTo>
                    <a:lnTo>
                      <a:pt x="1775" y="138"/>
                    </a:lnTo>
                    <a:close/>
                    <a:moveTo>
                      <a:pt x="1853" y="138"/>
                    </a:moveTo>
                    <a:lnTo>
                      <a:pt x="1906" y="138"/>
                    </a:lnTo>
                    <a:lnTo>
                      <a:pt x="1906" y="179"/>
                    </a:lnTo>
                    <a:lnTo>
                      <a:pt x="1853" y="179"/>
                    </a:lnTo>
                    <a:lnTo>
                      <a:pt x="1853" y="138"/>
                    </a:lnTo>
                    <a:close/>
                  </a:path>
                </a:pathLst>
              </a:custGeom>
              <a:gradFill>
                <a:gsLst>
                  <a:gs pos="0">
                    <a:srgbClr val="517699"/>
                  </a:gs>
                  <a:gs pos="100000">
                    <a:schemeClr val="bg1">
                      <a:lumMod val="85000"/>
                    </a:schemeClr>
                  </a:gs>
                </a:gsLst>
                <a:lin ang="0" scaled="1"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xmlns="" id="{E4690EAF-AD55-455D-9488-8A987A45386D}"/>
                </a:ext>
              </a:extLst>
            </p:cNvPr>
            <p:cNvSpPr txBox="1"/>
            <p:nvPr/>
          </p:nvSpPr>
          <p:spPr>
            <a:xfrm>
              <a:off x="717590" y="5325163"/>
              <a:ext cx="505800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dirty="0">
                  <a:solidFill>
                    <a:srgbClr val="595959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Light" panose="00000300000000000000" pitchFamily="2" charset="-127"/>
                </a:rPr>
                <a:t>&lt;</a:t>
              </a:r>
              <a:r>
                <a:rPr lang="ko-KR" altLang="en-US" sz="1050" dirty="0">
                  <a:solidFill>
                    <a:srgbClr val="595959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Light" panose="00000300000000000000" pitchFamily="2" charset="-127"/>
                </a:rPr>
                <a:t>서울특별시 전체 임대료</a:t>
              </a:r>
              <a:r>
                <a:rPr lang="en-US" altLang="ko-KR" sz="1050" dirty="0">
                  <a:solidFill>
                    <a:srgbClr val="595959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Light" panose="00000300000000000000" pitchFamily="2" charset="-127"/>
                </a:rPr>
                <a:t>(</a:t>
              </a:r>
              <a:r>
                <a:rPr lang="ko-KR" altLang="en-US" sz="1050" dirty="0">
                  <a:solidFill>
                    <a:srgbClr val="595959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Light" panose="00000300000000000000" pitchFamily="2" charset="-127"/>
                </a:rPr>
                <a:t>동</a:t>
              </a:r>
              <a:r>
                <a:rPr lang="en-US" altLang="ko-KR" sz="1050" dirty="0">
                  <a:solidFill>
                    <a:srgbClr val="595959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Light" panose="00000300000000000000" pitchFamily="2" charset="-127"/>
                </a:rPr>
                <a:t>)&gt;</a:t>
              </a:r>
              <a:endParaRPr lang="ko-KR" altLang="en-US" sz="1050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endParaRPr>
            </a:p>
          </p:txBody>
        </p:sp>
      </p:grpSp>
      <p:sp>
        <p:nvSpPr>
          <p:cNvPr id="51" name="직사각형 50">
            <a:extLst>
              <a:ext uri="{FF2B5EF4-FFF2-40B4-BE49-F238E27FC236}">
                <a16:creationId xmlns:a16="http://schemas.microsoft.com/office/drawing/2014/main" xmlns="" id="{88A09D89-366D-4DE9-8D5B-3DE08235D198}"/>
              </a:ext>
            </a:extLst>
          </p:cNvPr>
          <p:cNvSpPr/>
          <p:nvPr/>
        </p:nvSpPr>
        <p:spPr>
          <a:xfrm>
            <a:off x="0" y="0"/>
            <a:ext cx="12192000" cy="691662"/>
          </a:xfrm>
          <a:prstGeom prst="rect">
            <a:avLst/>
          </a:prstGeom>
          <a:gradFill flip="none" rotWithShape="1">
            <a:gsLst>
              <a:gs pos="0">
                <a:srgbClr val="C00000"/>
              </a:gs>
              <a:gs pos="100000">
                <a:schemeClr val="accent3">
                  <a:lumMod val="7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3-7) </a:t>
            </a:r>
            <a:r>
              <a:rPr lang="ko-KR" altLang="en-US" sz="2400" b="1" dirty="0"/>
              <a:t>인공지능 결과 시각화 및 창업 주요 통계 제공 </a:t>
            </a:r>
            <a:r>
              <a:rPr lang="en-US" altLang="ko-KR" sz="2400" b="1" dirty="0"/>
              <a:t>#1</a:t>
            </a:r>
            <a:endParaRPr lang="ko-KR" altLang="en-US" sz="2400" b="1" dirty="0"/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xmlns="" id="{09412BD5-5566-4CAC-84B8-7417680E1D42}"/>
              </a:ext>
            </a:extLst>
          </p:cNvPr>
          <p:cNvCxnSpPr>
            <a:cxnSpLocks/>
          </p:cNvCxnSpPr>
          <p:nvPr/>
        </p:nvCxnSpPr>
        <p:spPr>
          <a:xfrm>
            <a:off x="0" y="710712"/>
            <a:ext cx="12192000" cy="0"/>
          </a:xfrm>
          <a:prstGeom prst="line">
            <a:avLst/>
          </a:prstGeom>
          <a:ln w="38100">
            <a:gradFill>
              <a:gsLst>
                <a:gs pos="0">
                  <a:schemeClr val="bg1">
                    <a:lumMod val="85000"/>
                  </a:schemeClr>
                </a:gs>
                <a:gs pos="100000">
                  <a:schemeClr val="tx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85821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691641" y="555477"/>
            <a:ext cx="1401512" cy="5768411"/>
          </a:xfrm>
          <a:prstGeom prst="rect">
            <a:avLst/>
          </a:prstGeom>
          <a:noFill/>
          <a:ln w="19050">
            <a:solidFill>
              <a:srgbClr val="A6001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4088896" y="3238856"/>
            <a:ext cx="1286409" cy="350378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088896" y="3134090"/>
            <a:ext cx="15569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spc="-150" dirty="0">
                <a:solidFill>
                  <a:srgbClr val="4E4E4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IN</a:t>
            </a:r>
            <a:r>
              <a:rPr lang="en-US" altLang="ko-KR" sz="3200" spc="-150" dirty="0">
                <a:solidFill>
                  <a:srgbClr val="A6001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</a:t>
            </a:r>
            <a:r>
              <a:rPr lang="en-US" altLang="ko-KR" sz="3200" spc="-150" dirty="0">
                <a:solidFill>
                  <a:srgbClr val="4E4E4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EX</a:t>
            </a:r>
          </a:p>
        </p:txBody>
      </p:sp>
      <p:grpSp>
        <p:nvGrpSpPr>
          <p:cNvPr id="7" name="그룹 6"/>
          <p:cNvGrpSpPr/>
          <p:nvPr/>
        </p:nvGrpSpPr>
        <p:grpSpPr>
          <a:xfrm>
            <a:off x="5645810" y="815361"/>
            <a:ext cx="5241265" cy="512989"/>
            <a:chOff x="4175933" y="994823"/>
            <a:chExt cx="5241265" cy="512989"/>
          </a:xfrm>
        </p:grpSpPr>
        <p:sp>
          <p:nvSpPr>
            <p:cNvPr id="16" name="직사각형 15"/>
            <p:cNvSpPr/>
            <p:nvPr/>
          </p:nvSpPr>
          <p:spPr>
            <a:xfrm>
              <a:off x="4175933" y="994823"/>
              <a:ext cx="823357" cy="512989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4447564" y="1027297"/>
              <a:ext cx="55172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spc="-150" dirty="0">
                  <a:solidFill>
                    <a:srgbClr val="A60014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Light" panose="00000300000000000000" pitchFamily="2" charset="-127"/>
                </a:rPr>
                <a:t>1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894906" y="1042111"/>
              <a:ext cx="452229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spc="-150" dirty="0">
                  <a:solidFill>
                    <a:srgbClr val="4E4E4E"/>
                  </a:solidFill>
                  <a:latin typeface="+mn-ea"/>
                </a:rPr>
                <a:t>창업 </a:t>
              </a:r>
              <a:r>
                <a:rPr lang="ko-KR" altLang="en-US" sz="2000" spc="-150" dirty="0" err="1">
                  <a:solidFill>
                    <a:srgbClr val="4E4E4E"/>
                  </a:solidFill>
                  <a:latin typeface="+mn-ea"/>
                </a:rPr>
                <a:t>생존력을</a:t>
              </a:r>
              <a:r>
                <a:rPr lang="ko-KR" altLang="en-US" sz="2000" spc="-150" dirty="0">
                  <a:solidFill>
                    <a:srgbClr val="4E4E4E"/>
                  </a:solidFill>
                  <a:latin typeface="+mn-ea"/>
                </a:rPr>
                <a:t> 높이는 새로운 서비스</a:t>
              </a:r>
              <a:endParaRPr lang="en-US" altLang="ko-KR" sz="2000" spc="-150" dirty="0">
                <a:solidFill>
                  <a:srgbClr val="4E4E4E"/>
                </a:solidFill>
                <a:latin typeface="+mn-ea"/>
              </a:endParaRPr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5645810" y="2179969"/>
            <a:ext cx="5831814" cy="512989"/>
            <a:chOff x="4175933" y="2701023"/>
            <a:chExt cx="5831814" cy="512989"/>
          </a:xfrm>
        </p:grpSpPr>
        <p:sp>
          <p:nvSpPr>
            <p:cNvPr id="17" name="직사각형 16"/>
            <p:cNvSpPr/>
            <p:nvPr/>
          </p:nvSpPr>
          <p:spPr>
            <a:xfrm>
              <a:off x="4175933" y="2701023"/>
              <a:ext cx="823357" cy="512989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447564" y="2724976"/>
              <a:ext cx="55172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spc="-150" dirty="0">
                  <a:solidFill>
                    <a:srgbClr val="A60014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Light" panose="00000300000000000000" pitchFamily="2" charset="-127"/>
                </a:rPr>
                <a:t>2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4894906" y="2742067"/>
              <a:ext cx="511284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spc="-150" dirty="0">
                  <a:solidFill>
                    <a:srgbClr val="4E4E4E"/>
                  </a:solidFill>
                  <a:latin typeface="+mn-ea"/>
                </a:rPr>
                <a:t>창업자에게 편리하고 최적화된 서비스</a:t>
              </a:r>
              <a:endParaRPr lang="en-US" altLang="ko-KR" sz="2000" spc="-150" dirty="0">
                <a:solidFill>
                  <a:srgbClr val="4E4E4E"/>
                </a:solidFill>
                <a:latin typeface="+mn-ea"/>
              </a:endParaRPr>
            </a:p>
          </p:txBody>
        </p:sp>
      </p:grpSp>
      <p:grpSp>
        <p:nvGrpSpPr>
          <p:cNvPr id="56" name="그룹 55"/>
          <p:cNvGrpSpPr/>
          <p:nvPr/>
        </p:nvGrpSpPr>
        <p:grpSpPr>
          <a:xfrm>
            <a:off x="5645810" y="3544577"/>
            <a:ext cx="5460340" cy="512989"/>
            <a:chOff x="4175933" y="3638944"/>
            <a:chExt cx="5460340" cy="512989"/>
          </a:xfrm>
        </p:grpSpPr>
        <p:sp>
          <p:nvSpPr>
            <p:cNvPr id="18" name="직사각형 17"/>
            <p:cNvSpPr/>
            <p:nvPr/>
          </p:nvSpPr>
          <p:spPr>
            <a:xfrm>
              <a:off x="4175933" y="3638944"/>
              <a:ext cx="823357" cy="512989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447564" y="3665206"/>
              <a:ext cx="55172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spc="-150" dirty="0">
                  <a:solidFill>
                    <a:srgbClr val="A60014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Light" panose="00000300000000000000" pitchFamily="2" charset="-127"/>
                </a:rPr>
                <a:t>3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894907" y="3682298"/>
              <a:ext cx="474136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spc="-150" dirty="0">
                  <a:solidFill>
                    <a:srgbClr val="4E4E4E"/>
                  </a:solidFill>
                  <a:latin typeface="+mn-ea"/>
                </a:rPr>
                <a:t>창업을 판단하기에 충분한 서비스</a:t>
              </a:r>
              <a:endParaRPr lang="en-US" altLang="ko-KR" sz="2000" spc="-150" dirty="0">
                <a:solidFill>
                  <a:srgbClr val="4E4E4E"/>
                </a:solidFill>
                <a:latin typeface="+mn-ea"/>
              </a:endParaRPr>
            </a:p>
          </p:txBody>
        </p:sp>
      </p:grpSp>
      <p:grpSp>
        <p:nvGrpSpPr>
          <p:cNvPr id="55" name="그룹 54"/>
          <p:cNvGrpSpPr/>
          <p:nvPr/>
        </p:nvGrpSpPr>
        <p:grpSpPr>
          <a:xfrm>
            <a:off x="5645810" y="4909186"/>
            <a:ext cx="2677096" cy="512989"/>
            <a:chOff x="4175933" y="4576864"/>
            <a:chExt cx="2677096" cy="512989"/>
          </a:xfrm>
        </p:grpSpPr>
        <p:sp>
          <p:nvSpPr>
            <p:cNvPr id="19" name="직사각형 18"/>
            <p:cNvSpPr/>
            <p:nvPr/>
          </p:nvSpPr>
          <p:spPr>
            <a:xfrm>
              <a:off x="4175933" y="4576864"/>
              <a:ext cx="823357" cy="512989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4447564" y="4605436"/>
              <a:ext cx="55172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spc="-150" dirty="0">
                  <a:solidFill>
                    <a:srgbClr val="A60014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Light" panose="00000300000000000000" pitchFamily="2" charset="-127"/>
                </a:rPr>
                <a:t>4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4894907" y="4617621"/>
              <a:ext cx="195812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spc="-150" dirty="0">
                  <a:solidFill>
                    <a:srgbClr val="4E4E4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Light" panose="00000300000000000000" pitchFamily="2" charset="-127"/>
                </a:rPr>
                <a:t>결론 </a:t>
              </a:r>
              <a:r>
                <a:rPr lang="en-US" altLang="ko-KR" sz="2000" spc="-150" dirty="0">
                  <a:solidFill>
                    <a:srgbClr val="4E4E4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Light" panose="00000300000000000000" pitchFamily="2" charset="-127"/>
                </a:rPr>
                <a:t>&amp; </a:t>
              </a:r>
              <a:r>
                <a:rPr lang="ko-KR" altLang="en-US" sz="2000" spc="-150" dirty="0">
                  <a:solidFill>
                    <a:srgbClr val="4E4E4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Light" panose="00000300000000000000" pitchFamily="2" charset="-127"/>
                </a:rPr>
                <a:t>기대효과</a:t>
              </a:r>
              <a:endParaRPr lang="en-US" altLang="ko-KR" sz="2000" spc="-150" dirty="0">
                <a:solidFill>
                  <a:srgbClr val="4E4E4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endParaRPr>
            </a:p>
          </p:txBody>
        </p:sp>
      </p:grpSp>
      <p:sp>
        <p:nvSpPr>
          <p:cNvPr id="43" name="TextBox 42"/>
          <p:cNvSpPr txBox="1"/>
          <p:nvPr/>
        </p:nvSpPr>
        <p:spPr>
          <a:xfrm>
            <a:off x="6364784" y="1277573"/>
            <a:ext cx="5400000" cy="27699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ko-KR" altLang="en-US" sz="1200" dirty="0"/>
              <a:t>서울특별시 상권분석 서비스의 문제점 </a:t>
            </a:r>
            <a:r>
              <a:rPr lang="en-US" altLang="ko-KR" sz="1200" dirty="0"/>
              <a:t>#1</a:t>
            </a:r>
            <a:endParaRPr lang="en-US" altLang="ko-KR" sz="1200" dirty="0">
              <a:solidFill>
                <a:srgbClr val="4E4E4E"/>
              </a:solidFill>
              <a:latin typeface="맑은 고딕" panose="020B0503020000020004" pitchFamily="50" charset="-127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6364784" y="1533304"/>
            <a:ext cx="5400000" cy="27699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ko-KR" altLang="en-US" sz="1200" dirty="0"/>
              <a:t>새로운 상권분석 데이터 및 통계자료 제공</a:t>
            </a:r>
            <a:endParaRPr lang="en-US" altLang="ko-KR" sz="1200" dirty="0">
              <a:solidFill>
                <a:srgbClr val="4E4E4E"/>
              </a:solidFill>
              <a:latin typeface="맑은 고딕" panose="020B0503020000020004" pitchFamily="50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6364784" y="1772804"/>
            <a:ext cx="5400000" cy="27699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ko-KR" altLang="en-US" sz="1200" dirty="0"/>
              <a:t>통계적 분석모델 선정</a:t>
            </a:r>
            <a:endParaRPr lang="en-US" altLang="ko-KR" sz="1200" dirty="0">
              <a:solidFill>
                <a:srgbClr val="4E4E4E"/>
              </a:solidFill>
              <a:latin typeface="맑은 고딕" panose="020B0503020000020004" pitchFamily="50" charset="-127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6364784" y="2637542"/>
            <a:ext cx="5400000" cy="27699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ko-KR" altLang="en-US" sz="1200" dirty="0"/>
              <a:t>서울특별시 상권분석 서비스의 문제점 </a:t>
            </a:r>
            <a:r>
              <a:rPr lang="en-US" altLang="ko-KR" sz="1200" dirty="0"/>
              <a:t>#2</a:t>
            </a:r>
            <a:endParaRPr lang="en-US" altLang="ko-KR" sz="1200" dirty="0">
              <a:solidFill>
                <a:srgbClr val="4E4E4E"/>
              </a:solidFill>
              <a:latin typeface="+mn-ea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6364784" y="2893273"/>
            <a:ext cx="5400000" cy="27699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ko-KR" altLang="en-US" sz="1200" dirty="0"/>
              <a:t>모든 지역 및 모든 업종에 대한 추천 서비스</a:t>
            </a:r>
            <a:endParaRPr lang="en-US" altLang="ko-KR" sz="1200" dirty="0">
              <a:solidFill>
                <a:srgbClr val="4E4E4E"/>
              </a:solidFill>
              <a:latin typeface="맑은 고딕" panose="020B0503020000020004" pitchFamily="50" charset="-127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6364784" y="3132773"/>
            <a:ext cx="5400000" cy="27699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ko-KR" altLang="en-US" sz="1200" dirty="0"/>
              <a:t>통계적 분석모델 적용</a:t>
            </a:r>
            <a:endParaRPr lang="en-US" altLang="ko-KR" sz="1200" dirty="0">
              <a:solidFill>
                <a:srgbClr val="4E4E4E"/>
              </a:solidFill>
              <a:latin typeface="맑은 고딕" panose="020B0503020000020004" pitchFamily="50" charset="-127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6364784" y="4005133"/>
            <a:ext cx="5400000" cy="27699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ko-KR" altLang="en-US" sz="1200" dirty="0"/>
              <a:t>서울특별시 상권분석 서비스의 문제점 </a:t>
            </a:r>
            <a:r>
              <a:rPr lang="en-US" altLang="ko-KR" sz="1200" dirty="0"/>
              <a:t>#3</a:t>
            </a:r>
            <a:endParaRPr lang="en-US" altLang="ko-KR" sz="1200" dirty="0">
              <a:solidFill>
                <a:srgbClr val="4E4E4E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KoPubWorld돋움체 Light" panose="00000300000000000000" pitchFamily="2" charset="-127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6364784" y="4260864"/>
            <a:ext cx="5400000" cy="27699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ko-KR" altLang="en-US" sz="1200" dirty="0">
                <a:latin typeface="맑은 고딕" panose="020B0503020000020004" pitchFamily="50" charset="-127"/>
              </a:rPr>
              <a:t>인공지능을 활용한 상권 별 세분화 작업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  <a:cs typeface="KoPubWorld돋움체 Light" panose="00000300000000000000" pitchFamily="2" charset="-127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6364784" y="4500364"/>
            <a:ext cx="5400000" cy="27699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ko-KR" altLang="en-US" sz="1200" dirty="0">
                <a:solidFill>
                  <a:srgbClr val="4E4E4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인공지능 검증 및 결과 시각화</a:t>
            </a:r>
            <a:endParaRPr lang="en-US" altLang="ko-KR" sz="1200" dirty="0">
              <a:solidFill>
                <a:srgbClr val="4E4E4E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KoPubWorld돋움체 Light" panose="00000300000000000000" pitchFamily="2" charset="-127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6364784" y="5415498"/>
            <a:ext cx="5400000" cy="27699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ko-KR" altLang="en-US" sz="1200" dirty="0"/>
              <a:t>핵심 개선사항 및 새로운 상권분석 서비스의 필요 요건</a:t>
            </a:r>
            <a:endParaRPr lang="en-US" altLang="ko-KR" sz="1200" dirty="0">
              <a:solidFill>
                <a:srgbClr val="4E4E4E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KoPubWorld돋움체 Light" panose="00000300000000000000" pitchFamily="2" charset="-127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6364784" y="5671229"/>
            <a:ext cx="5400000" cy="27699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ko-KR" altLang="en-US" sz="1200" dirty="0">
                <a:solidFill>
                  <a:srgbClr val="4E4E4E"/>
                </a:solidFill>
                <a:latin typeface="맑은 고딕" panose="020B0503020000020004" pitchFamily="50" charset="-127"/>
                <a:cs typeface="KoPubWorld돋움체 Light" panose="00000300000000000000" pitchFamily="2" charset="-127"/>
              </a:rPr>
              <a:t>기대효과</a:t>
            </a:r>
            <a:endParaRPr lang="en-US" altLang="ko-KR" sz="1200" dirty="0">
              <a:solidFill>
                <a:srgbClr val="4E4E4E"/>
              </a:solidFill>
              <a:latin typeface="맑은 고딕" panose="020B0503020000020004" pitchFamily="50" charset="-127"/>
              <a:cs typeface="KoPubWorld돋움체 Light" panose="00000300000000000000" pitchFamily="2" charset="-127"/>
            </a:endParaRPr>
          </a:p>
        </p:txBody>
      </p:sp>
      <p:grpSp>
        <p:nvGrpSpPr>
          <p:cNvPr id="66" name="그룹 65"/>
          <p:cNvGrpSpPr/>
          <p:nvPr/>
        </p:nvGrpSpPr>
        <p:grpSpPr>
          <a:xfrm>
            <a:off x="3016665" y="3190495"/>
            <a:ext cx="955049" cy="438554"/>
            <a:chOff x="5158858" y="2991030"/>
            <a:chExt cx="1884930" cy="865552"/>
          </a:xfrm>
        </p:grpSpPr>
        <p:sp>
          <p:nvSpPr>
            <p:cNvPr id="67" name="직사각형 66"/>
            <p:cNvSpPr/>
            <p:nvPr/>
          </p:nvSpPr>
          <p:spPr>
            <a:xfrm>
              <a:off x="6625356" y="2991030"/>
              <a:ext cx="35605" cy="86555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8" name="직사각형 67"/>
            <p:cNvSpPr/>
            <p:nvPr/>
          </p:nvSpPr>
          <p:spPr>
            <a:xfrm>
              <a:off x="5687491" y="2991030"/>
              <a:ext cx="35605" cy="865552"/>
            </a:xfrm>
            <a:prstGeom prst="rect">
              <a:avLst/>
            </a:prstGeom>
            <a:solidFill>
              <a:srgbClr val="4E4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9" name="직사각형 68"/>
            <p:cNvSpPr/>
            <p:nvPr/>
          </p:nvSpPr>
          <p:spPr>
            <a:xfrm>
              <a:off x="6161897" y="2991030"/>
              <a:ext cx="35605" cy="865552"/>
            </a:xfrm>
            <a:prstGeom prst="rect">
              <a:avLst/>
            </a:prstGeom>
            <a:solidFill>
              <a:srgbClr val="1D1D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0" name="직사각형 69"/>
            <p:cNvSpPr/>
            <p:nvPr/>
          </p:nvSpPr>
          <p:spPr>
            <a:xfrm>
              <a:off x="6765107" y="2991030"/>
              <a:ext cx="52130" cy="86555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1" name="직사각형 70"/>
            <p:cNvSpPr/>
            <p:nvPr/>
          </p:nvSpPr>
          <p:spPr>
            <a:xfrm>
              <a:off x="5866001" y="2991030"/>
              <a:ext cx="35605" cy="865552"/>
            </a:xfrm>
            <a:prstGeom prst="rect">
              <a:avLst/>
            </a:prstGeom>
            <a:solidFill>
              <a:srgbClr val="4E4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2" name="직사각형 71"/>
            <p:cNvSpPr/>
            <p:nvPr/>
          </p:nvSpPr>
          <p:spPr>
            <a:xfrm>
              <a:off x="6306755" y="2991030"/>
              <a:ext cx="35605" cy="865552"/>
            </a:xfrm>
            <a:prstGeom prst="rect">
              <a:avLst/>
            </a:prstGeom>
            <a:solidFill>
              <a:srgbClr val="1D1D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3" name="직사각형 72"/>
            <p:cNvSpPr/>
            <p:nvPr/>
          </p:nvSpPr>
          <p:spPr>
            <a:xfrm>
              <a:off x="6932670" y="2991030"/>
              <a:ext cx="35605" cy="86555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4" name="직사각형 73"/>
            <p:cNvSpPr/>
            <p:nvPr/>
          </p:nvSpPr>
          <p:spPr>
            <a:xfrm>
              <a:off x="6017039" y="2991030"/>
              <a:ext cx="35605" cy="865552"/>
            </a:xfrm>
            <a:prstGeom prst="rect">
              <a:avLst/>
            </a:prstGeom>
            <a:solidFill>
              <a:srgbClr val="4E4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5" name="직사각형 74"/>
            <p:cNvSpPr/>
            <p:nvPr/>
          </p:nvSpPr>
          <p:spPr>
            <a:xfrm>
              <a:off x="6474318" y="2991030"/>
              <a:ext cx="35605" cy="865552"/>
            </a:xfrm>
            <a:prstGeom prst="rect">
              <a:avLst/>
            </a:prstGeom>
            <a:solidFill>
              <a:srgbClr val="1D1D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6" name="직사각형 75"/>
            <p:cNvSpPr/>
            <p:nvPr/>
          </p:nvSpPr>
          <p:spPr>
            <a:xfrm>
              <a:off x="6700875" y="2991030"/>
              <a:ext cx="24318" cy="86555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7" name="직사각형 76"/>
            <p:cNvSpPr/>
            <p:nvPr/>
          </p:nvSpPr>
          <p:spPr>
            <a:xfrm>
              <a:off x="5763010" y="2991030"/>
              <a:ext cx="63077" cy="865552"/>
            </a:xfrm>
            <a:prstGeom prst="rect">
              <a:avLst/>
            </a:prstGeom>
            <a:solidFill>
              <a:srgbClr val="4E4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8" name="직사각형 77"/>
            <p:cNvSpPr/>
            <p:nvPr/>
          </p:nvSpPr>
          <p:spPr>
            <a:xfrm>
              <a:off x="6237416" y="2991030"/>
              <a:ext cx="29425" cy="865552"/>
            </a:xfrm>
            <a:prstGeom prst="rect">
              <a:avLst/>
            </a:prstGeom>
            <a:solidFill>
              <a:srgbClr val="1D1D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9" name="직사각형 78"/>
            <p:cNvSpPr/>
            <p:nvPr/>
          </p:nvSpPr>
          <p:spPr>
            <a:xfrm>
              <a:off x="6857151" y="2991030"/>
              <a:ext cx="35605" cy="86555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0" name="직사각형 79"/>
            <p:cNvSpPr/>
            <p:nvPr/>
          </p:nvSpPr>
          <p:spPr>
            <a:xfrm>
              <a:off x="5941520" y="2991030"/>
              <a:ext cx="35605" cy="865552"/>
            </a:xfrm>
            <a:prstGeom prst="rect">
              <a:avLst/>
            </a:prstGeom>
            <a:solidFill>
              <a:srgbClr val="4E4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1" name="직사각형 80"/>
            <p:cNvSpPr/>
            <p:nvPr/>
          </p:nvSpPr>
          <p:spPr>
            <a:xfrm>
              <a:off x="6382274" y="2991030"/>
              <a:ext cx="52130" cy="865552"/>
            </a:xfrm>
            <a:prstGeom prst="rect">
              <a:avLst/>
            </a:prstGeom>
            <a:solidFill>
              <a:srgbClr val="1D1D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2" name="직사각형 81"/>
            <p:cNvSpPr/>
            <p:nvPr/>
          </p:nvSpPr>
          <p:spPr>
            <a:xfrm>
              <a:off x="7008183" y="2991030"/>
              <a:ext cx="35605" cy="86555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3" name="직사각형 82"/>
            <p:cNvSpPr/>
            <p:nvPr/>
          </p:nvSpPr>
          <p:spPr>
            <a:xfrm>
              <a:off x="6092558" y="2991030"/>
              <a:ext cx="29425" cy="865552"/>
            </a:xfrm>
            <a:prstGeom prst="rect">
              <a:avLst/>
            </a:prstGeom>
            <a:solidFill>
              <a:srgbClr val="4E4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4" name="직사각형 83"/>
            <p:cNvSpPr/>
            <p:nvPr/>
          </p:nvSpPr>
          <p:spPr>
            <a:xfrm>
              <a:off x="6549837" y="2991030"/>
              <a:ext cx="35605" cy="865552"/>
            </a:xfrm>
            <a:prstGeom prst="rect">
              <a:avLst/>
            </a:prstGeom>
            <a:solidFill>
              <a:srgbClr val="1D1D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5" name="직사각형 84"/>
            <p:cNvSpPr/>
            <p:nvPr/>
          </p:nvSpPr>
          <p:spPr>
            <a:xfrm>
              <a:off x="5158858" y="2991030"/>
              <a:ext cx="35605" cy="865552"/>
            </a:xfrm>
            <a:prstGeom prst="rect">
              <a:avLst/>
            </a:prstGeom>
            <a:solidFill>
              <a:srgbClr val="4E4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6" name="직사각형 85"/>
            <p:cNvSpPr/>
            <p:nvPr/>
          </p:nvSpPr>
          <p:spPr>
            <a:xfrm>
              <a:off x="5611972" y="2991030"/>
              <a:ext cx="35605" cy="865552"/>
            </a:xfrm>
            <a:prstGeom prst="rect">
              <a:avLst/>
            </a:prstGeom>
            <a:solidFill>
              <a:srgbClr val="1D1D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7" name="직사각형 86"/>
            <p:cNvSpPr/>
            <p:nvPr/>
          </p:nvSpPr>
          <p:spPr>
            <a:xfrm>
              <a:off x="5309896" y="2991030"/>
              <a:ext cx="35605" cy="865552"/>
            </a:xfrm>
            <a:prstGeom prst="rect">
              <a:avLst/>
            </a:prstGeom>
            <a:solidFill>
              <a:srgbClr val="4E4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8" name="직사각형 87"/>
            <p:cNvSpPr/>
            <p:nvPr/>
          </p:nvSpPr>
          <p:spPr>
            <a:xfrm>
              <a:off x="5460934" y="2991030"/>
              <a:ext cx="35605" cy="865552"/>
            </a:xfrm>
            <a:prstGeom prst="rect">
              <a:avLst/>
            </a:prstGeom>
            <a:solidFill>
              <a:srgbClr val="4E4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9" name="직사각형 88"/>
            <p:cNvSpPr/>
            <p:nvPr/>
          </p:nvSpPr>
          <p:spPr>
            <a:xfrm>
              <a:off x="5234377" y="2991030"/>
              <a:ext cx="35605" cy="865552"/>
            </a:xfrm>
            <a:prstGeom prst="rect">
              <a:avLst/>
            </a:prstGeom>
            <a:solidFill>
              <a:srgbClr val="4E4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0" name="직사각형 89"/>
            <p:cNvSpPr/>
            <p:nvPr/>
          </p:nvSpPr>
          <p:spPr>
            <a:xfrm>
              <a:off x="5385415" y="2991030"/>
              <a:ext cx="35605" cy="865552"/>
            </a:xfrm>
            <a:prstGeom prst="rect">
              <a:avLst/>
            </a:prstGeom>
            <a:solidFill>
              <a:srgbClr val="4E4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1" name="직사각형 90"/>
            <p:cNvSpPr/>
            <p:nvPr/>
          </p:nvSpPr>
          <p:spPr>
            <a:xfrm>
              <a:off x="5536453" y="2991030"/>
              <a:ext cx="35605" cy="865552"/>
            </a:xfrm>
            <a:prstGeom prst="rect">
              <a:avLst/>
            </a:prstGeom>
            <a:solidFill>
              <a:srgbClr val="4E4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5898359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7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8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9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1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2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3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4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5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6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700"/>
                            </p:stCondLst>
                            <p:childTnLst>
                              <p:par>
                                <p:cTn id="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800"/>
                            </p:stCondLst>
                            <p:childTnLst>
                              <p:par>
                                <p:cTn id="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15" grpId="0"/>
      <p:bldP spid="43" grpId="0"/>
      <p:bldP spid="47" grpId="0"/>
      <p:bldP spid="51" grpId="0"/>
      <p:bldP spid="57" grpId="0"/>
      <p:bldP spid="58" grpId="0"/>
      <p:bldP spid="59" grpId="0"/>
      <p:bldP spid="60" grpId="0"/>
      <p:bldP spid="61" grpId="0"/>
      <p:bldP spid="62" grpId="0"/>
      <p:bldP spid="63" grpId="0"/>
      <p:bldP spid="6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extBox 120">
            <a:extLst>
              <a:ext uri="{FF2B5EF4-FFF2-40B4-BE49-F238E27FC236}">
                <a16:creationId xmlns:a16="http://schemas.microsoft.com/office/drawing/2014/main" xmlns="" id="{22B5598F-D35A-4A2E-AF31-254D8CEDD56D}"/>
              </a:ext>
            </a:extLst>
          </p:cNvPr>
          <p:cNvSpPr txBox="1"/>
          <p:nvPr/>
        </p:nvSpPr>
        <p:spPr>
          <a:xfrm>
            <a:off x="6415679" y="5797902"/>
            <a:ext cx="577632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-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서울 전체의 평균 </a:t>
            </a:r>
            <a:r>
              <a:rPr lang="ko-KR" altLang="en-US" sz="14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공실률은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7.0%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이며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  <a:cs typeface="KoPubWorld돋움체 Light" panose="00000300000000000000" pitchFamily="2" charset="-127"/>
            </a:endParaRPr>
          </a:p>
          <a:p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   서울의 구 기준으로 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노원구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(4.40%)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,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동 기준으로 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상계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6·7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동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(2.29%)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,</a:t>
            </a:r>
          </a:p>
          <a:p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  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상권 기준으로 </a:t>
            </a:r>
            <a:r>
              <a:rPr lang="ko-KR" altLang="en-US" sz="1400" b="1" dirty="0" err="1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사당로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30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길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(1.33%)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이 가장 낮은 지역이다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.</a:t>
            </a:r>
            <a:endParaRPr lang="ko-KR" altLang="en-US" sz="1400" dirty="0">
              <a:solidFill>
                <a:srgbClr val="2CCE8A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KoPubWorld돋움체 Light" panose="00000300000000000000" pitchFamily="2" charset="-127"/>
            </a:endParaRPr>
          </a:p>
        </p:txBody>
      </p:sp>
      <p:pic>
        <p:nvPicPr>
          <p:cNvPr id="58" name="slide2" descr="대시보드 3">
            <a:extLst>
              <a:ext uri="{FF2B5EF4-FFF2-40B4-BE49-F238E27FC236}">
                <a16:creationId xmlns:a16="http://schemas.microsoft.com/office/drawing/2014/main" xmlns="" id="{206FC75A-BF8F-4E18-8DD5-A56224105DA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590" y="1205696"/>
            <a:ext cx="5058000" cy="4046400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xmlns="" id="{5E40EB5F-2C41-45E2-B087-50DDF8A074AD}"/>
              </a:ext>
            </a:extLst>
          </p:cNvPr>
          <p:cNvGrpSpPr/>
          <p:nvPr/>
        </p:nvGrpSpPr>
        <p:grpSpPr>
          <a:xfrm>
            <a:off x="6416410" y="1405283"/>
            <a:ext cx="5363181" cy="3974337"/>
            <a:chOff x="6416410" y="1405283"/>
            <a:chExt cx="5363181" cy="3974337"/>
          </a:xfrm>
        </p:grpSpPr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xmlns="" id="{ECB341DC-5D87-48A4-A40F-27A807462974}"/>
                </a:ext>
              </a:extLst>
            </p:cNvPr>
            <p:cNvSpPr txBox="1"/>
            <p:nvPr/>
          </p:nvSpPr>
          <p:spPr>
            <a:xfrm>
              <a:off x="6416410" y="1405283"/>
              <a:ext cx="53631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Light" panose="00000300000000000000" pitchFamily="2" charset="-127"/>
                </a:rPr>
                <a:t>인공지능으로 바라본 </a:t>
              </a:r>
              <a:r>
                <a:rPr lang="ko-KR" altLang="en-US" dirty="0">
                  <a:solidFill>
                    <a:srgbClr val="A60014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Light" panose="00000300000000000000" pitchFamily="2" charset="-127"/>
                </a:rPr>
                <a:t>서울 특별시 전체 </a:t>
              </a:r>
              <a:r>
                <a:rPr lang="ko-KR" altLang="en-US" dirty="0" err="1">
                  <a:solidFill>
                    <a:srgbClr val="A60014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Light" panose="00000300000000000000" pitchFamily="2" charset="-127"/>
                </a:rPr>
                <a:t>공실률</a:t>
              </a:r>
              <a:endParaRPr lang="ko-KR" altLang="en-US" dirty="0">
                <a:solidFill>
                  <a:srgbClr val="A60014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xmlns="" id="{301E80FE-9E9F-4437-9AAA-5D1ADB40A7BB}"/>
                </a:ext>
              </a:extLst>
            </p:cNvPr>
            <p:cNvSpPr txBox="1"/>
            <p:nvPr/>
          </p:nvSpPr>
          <p:spPr>
            <a:xfrm>
              <a:off x="6416411" y="1738523"/>
              <a:ext cx="38004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Light" panose="00000300000000000000" pitchFamily="2" charset="-127"/>
                </a:rPr>
                <a:t>상권 별 상위</a:t>
              </a:r>
              <a:r>
                <a: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Light" panose="00000300000000000000" pitchFamily="2" charset="-127"/>
                </a:rPr>
                <a:t> </a:t>
              </a:r>
              <a:r>
                <a:rPr lang="en-US" altLang="ko-KR" dirty="0">
                  <a:solidFill>
                    <a:srgbClr val="A60014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Light" panose="00000300000000000000" pitchFamily="2" charset="-127"/>
                </a:rPr>
                <a:t>5</a:t>
              </a:r>
              <a:r>
                <a:rPr lang="ko-KR" altLang="en-US" dirty="0">
                  <a:solidFill>
                    <a:srgbClr val="A60014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Light" panose="00000300000000000000" pitchFamily="2" charset="-127"/>
                </a:rPr>
                <a:t>개 지역</a:t>
              </a:r>
              <a:r>
                <a:rPr lang="en-US" altLang="ko-KR" sz="1100" dirty="0">
                  <a:solidFill>
                    <a:srgbClr val="A60014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Light" panose="00000300000000000000" pitchFamily="2" charset="-127"/>
                </a:rPr>
                <a:t>(</a:t>
              </a:r>
              <a:r>
                <a:rPr lang="ko-KR" altLang="en-US" sz="1100" dirty="0">
                  <a:solidFill>
                    <a:srgbClr val="A60014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Light" panose="00000300000000000000" pitchFamily="2" charset="-127"/>
                </a:rPr>
                <a:t>상권 코드 별</a:t>
              </a:r>
              <a:r>
                <a:rPr lang="en-US" altLang="ko-KR" sz="1100" dirty="0">
                  <a:solidFill>
                    <a:srgbClr val="A60014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Light" panose="00000300000000000000" pitchFamily="2" charset="-127"/>
                </a:rPr>
                <a:t>)</a:t>
              </a:r>
              <a:endParaRPr lang="ko-KR" altLang="en-US" dirty="0">
                <a:solidFill>
                  <a:srgbClr val="A60014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endParaRP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xmlns="" id="{117EADA0-DC4B-448D-B7AE-E4354753EADA}"/>
                </a:ext>
              </a:extLst>
            </p:cNvPr>
            <p:cNvSpPr/>
            <p:nvPr/>
          </p:nvSpPr>
          <p:spPr>
            <a:xfrm>
              <a:off x="7783177" y="2275917"/>
              <a:ext cx="2869659" cy="37937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xmlns="" id="{07922EE8-C253-4C3C-B7E1-B87F83ABD2ED}"/>
                </a:ext>
              </a:extLst>
            </p:cNvPr>
            <p:cNvSpPr/>
            <p:nvPr/>
          </p:nvSpPr>
          <p:spPr>
            <a:xfrm>
              <a:off x="7783177" y="2796039"/>
              <a:ext cx="2869659" cy="37937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xmlns="" id="{E1C18E4C-E524-487B-B3C6-BB259DBA0C7A}"/>
                </a:ext>
              </a:extLst>
            </p:cNvPr>
            <p:cNvSpPr/>
            <p:nvPr/>
          </p:nvSpPr>
          <p:spPr>
            <a:xfrm>
              <a:off x="7783177" y="3316161"/>
              <a:ext cx="2869659" cy="37937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xmlns="" id="{4D171E7D-ED0B-4234-A539-A428DC5142E9}"/>
                </a:ext>
              </a:extLst>
            </p:cNvPr>
            <p:cNvSpPr/>
            <p:nvPr/>
          </p:nvSpPr>
          <p:spPr>
            <a:xfrm>
              <a:off x="7783177" y="3836283"/>
              <a:ext cx="2869659" cy="37937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xmlns="" id="{0CE1FB39-872C-4184-B074-1BACCB459609}"/>
                </a:ext>
              </a:extLst>
            </p:cNvPr>
            <p:cNvSpPr/>
            <p:nvPr/>
          </p:nvSpPr>
          <p:spPr>
            <a:xfrm>
              <a:off x="7783178" y="2279279"/>
              <a:ext cx="297802" cy="379379"/>
            </a:xfrm>
            <a:prstGeom prst="rect">
              <a:avLst/>
            </a:prstGeom>
            <a:solidFill>
              <a:srgbClr val="A600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xmlns="" id="{66803975-5425-4907-AA3D-8B640060125C}"/>
                </a:ext>
              </a:extLst>
            </p:cNvPr>
            <p:cNvSpPr/>
            <p:nvPr/>
          </p:nvSpPr>
          <p:spPr>
            <a:xfrm>
              <a:off x="7783177" y="2807974"/>
              <a:ext cx="370223" cy="379379"/>
            </a:xfrm>
            <a:prstGeom prst="rect">
              <a:avLst/>
            </a:prstGeom>
            <a:solidFill>
              <a:srgbClr val="4E4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xmlns="" id="{55E15007-0998-4372-B327-744291675276}"/>
                </a:ext>
              </a:extLst>
            </p:cNvPr>
            <p:cNvSpPr/>
            <p:nvPr/>
          </p:nvSpPr>
          <p:spPr>
            <a:xfrm>
              <a:off x="7783177" y="3294472"/>
              <a:ext cx="452137" cy="379379"/>
            </a:xfrm>
            <a:prstGeom prst="rect">
              <a:avLst/>
            </a:prstGeom>
            <a:solidFill>
              <a:srgbClr val="4E4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endParaRP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xmlns="" id="{9C6E2E05-D3BF-4EB9-87A2-B6053D418CA4}"/>
                </a:ext>
              </a:extLst>
            </p:cNvPr>
            <p:cNvSpPr txBox="1"/>
            <p:nvPr/>
          </p:nvSpPr>
          <p:spPr>
            <a:xfrm>
              <a:off x="8080980" y="2334344"/>
              <a:ext cx="78308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Light" panose="00000300000000000000" pitchFamily="2" charset="-127"/>
                </a:rPr>
                <a:t>1.33</a:t>
              </a:r>
              <a:endParaRPr lang="ko-KR" altLang="en-US" sz="1200" dirty="0">
                <a:solidFill>
                  <a:srgbClr val="2CCE8A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endParaRPr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xmlns="" id="{F2C00507-B2FF-4F10-9F69-FADA564D79D5}"/>
                </a:ext>
              </a:extLst>
            </p:cNvPr>
            <p:cNvSpPr txBox="1"/>
            <p:nvPr/>
          </p:nvSpPr>
          <p:spPr>
            <a:xfrm>
              <a:off x="8153131" y="2845808"/>
              <a:ext cx="78308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Light" panose="00000300000000000000" pitchFamily="2" charset="-127"/>
                </a:rPr>
                <a:t>1.51</a:t>
              </a:r>
              <a:endParaRPr lang="ko-KR" altLang="en-US" sz="1200" dirty="0">
                <a:solidFill>
                  <a:srgbClr val="2CCE8A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endParaRP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xmlns="" id="{8E22265F-69C8-4F2F-85F4-E06CDDB92CAE}"/>
                </a:ext>
              </a:extLst>
            </p:cNvPr>
            <p:cNvSpPr txBox="1"/>
            <p:nvPr/>
          </p:nvSpPr>
          <p:spPr>
            <a:xfrm>
              <a:off x="8235314" y="3345663"/>
              <a:ext cx="78308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Light" panose="00000300000000000000" pitchFamily="2" charset="-127"/>
                </a:rPr>
                <a:t>1.53</a:t>
              </a:r>
              <a:endParaRPr lang="ko-KR" altLang="en-US" sz="1200" dirty="0">
                <a:solidFill>
                  <a:srgbClr val="2CCE8A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endParaRP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xmlns="" id="{2706B90B-035A-4A7D-A809-B9F4F3FD02CF}"/>
                </a:ext>
              </a:extLst>
            </p:cNvPr>
            <p:cNvSpPr txBox="1"/>
            <p:nvPr/>
          </p:nvSpPr>
          <p:spPr>
            <a:xfrm>
              <a:off x="8255793" y="3887471"/>
              <a:ext cx="78308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Light" panose="00000300000000000000" pitchFamily="2" charset="-127"/>
                </a:rPr>
                <a:t>1.58</a:t>
              </a:r>
              <a:endParaRPr lang="ko-KR" altLang="en-US" sz="1200" dirty="0">
                <a:solidFill>
                  <a:srgbClr val="2CCE8A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endParaRP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xmlns="" id="{1AED8D76-0805-4EE9-B5EE-ECB27EC25F67}"/>
                </a:ext>
              </a:extLst>
            </p:cNvPr>
            <p:cNvSpPr txBox="1"/>
            <p:nvPr/>
          </p:nvSpPr>
          <p:spPr>
            <a:xfrm>
              <a:off x="6416411" y="2327106"/>
              <a:ext cx="133396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rgbClr val="4F2E1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Light" panose="00000300000000000000" pitchFamily="2" charset="-127"/>
                </a:rPr>
                <a:t>1</a:t>
              </a:r>
              <a:r>
                <a:rPr lang="ko-KR" altLang="en-US" sz="1200" dirty="0">
                  <a:solidFill>
                    <a:srgbClr val="4F2E1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Light" panose="00000300000000000000" pitchFamily="2" charset="-127"/>
                </a:rPr>
                <a:t>위 </a:t>
              </a:r>
              <a:r>
                <a:rPr lang="ko-KR" altLang="en-US" sz="1200" dirty="0" err="1">
                  <a:solidFill>
                    <a:srgbClr val="4F2E1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Light" panose="00000300000000000000" pitchFamily="2" charset="-127"/>
                </a:rPr>
                <a:t>사당로</a:t>
              </a:r>
              <a:r>
                <a:rPr lang="en-US" altLang="ko-KR" sz="1200" dirty="0">
                  <a:solidFill>
                    <a:srgbClr val="4F2E1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Light" panose="00000300000000000000" pitchFamily="2" charset="-127"/>
                </a:rPr>
                <a:t>30</a:t>
              </a:r>
              <a:r>
                <a:rPr lang="ko-KR" altLang="en-US" sz="1200" dirty="0">
                  <a:solidFill>
                    <a:srgbClr val="4F2E1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Light" panose="00000300000000000000" pitchFamily="2" charset="-127"/>
                </a:rPr>
                <a:t>길</a:t>
              </a: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xmlns="" id="{2D8940B3-C712-42FB-B1C4-6546E05D080C}"/>
                </a:ext>
              </a:extLst>
            </p:cNvPr>
            <p:cNvSpPr txBox="1"/>
            <p:nvPr/>
          </p:nvSpPr>
          <p:spPr>
            <a:xfrm>
              <a:off x="6416411" y="2845809"/>
              <a:ext cx="133396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rgbClr val="4F2E1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Light" panose="00000300000000000000" pitchFamily="2" charset="-127"/>
                </a:rPr>
                <a:t>2</a:t>
              </a:r>
              <a:r>
                <a:rPr lang="ko-KR" altLang="en-US" sz="1200" dirty="0">
                  <a:solidFill>
                    <a:srgbClr val="4F2E1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Light" panose="00000300000000000000" pitchFamily="2" charset="-127"/>
                </a:rPr>
                <a:t>위 </a:t>
              </a:r>
              <a:r>
                <a:rPr lang="ko-KR" altLang="en-US" sz="1200" dirty="0" err="1">
                  <a:solidFill>
                    <a:srgbClr val="4F2E1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Light" panose="00000300000000000000" pitchFamily="2" charset="-127"/>
                </a:rPr>
                <a:t>문성로</a:t>
              </a:r>
              <a:r>
                <a:rPr lang="en-US" altLang="ko-KR" sz="1200" dirty="0">
                  <a:solidFill>
                    <a:srgbClr val="4F2E1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Light" panose="00000300000000000000" pitchFamily="2" charset="-127"/>
                </a:rPr>
                <a:t>5</a:t>
              </a:r>
              <a:r>
                <a:rPr lang="ko-KR" altLang="en-US" sz="1200" dirty="0">
                  <a:solidFill>
                    <a:srgbClr val="4F2E1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Light" panose="00000300000000000000" pitchFamily="2" charset="-127"/>
                </a:rPr>
                <a:t>길</a:t>
              </a:r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xmlns="" id="{56097746-EED8-43A5-8ABF-342CE6849081}"/>
                </a:ext>
              </a:extLst>
            </p:cNvPr>
            <p:cNvSpPr txBox="1"/>
            <p:nvPr/>
          </p:nvSpPr>
          <p:spPr>
            <a:xfrm>
              <a:off x="6416411" y="3367350"/>
              <a:ext cx="133396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rgbClr val="4F2E1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Light" panose="00000300000000000000" pitchFamily="2" charset="-127"/>
                </a:rPr>
                <a:t>3</a:t>
              </a:r>
              <a:r>
                <a:rPr lang="ko-KR" altLang="en-US" sz="1200" dirty="0">
                  <a:solidFill>
                    <a:srgbClr val="4F2E1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Light" panose="00000300000000000000" pitchFamily="2" charset="-127"/>
                </a:rPr>
                <a:t>위 </a:t>
              </a:r>
              <a:r>
                <a:rPr lang="ko-KR" altLang="en-US" sz="1200" dirty="0" err="1">
                  <a:solidFill>
                    <a:srgbClr val="4F2E1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Light" panose="00000300000000000000" pitchFamily="2" charset="-127"/>
                </a:rPr>
                <a:t>진황도로</a:t>
              </a:r>
              <a:r>
                <a:rPr lang="en-US" altLang="ko-KR" sz="1200" dirty="0">
                  <a:solidFill>
                    <a:srgbClr val="4F2E1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Light" panose="00000300000000000000" pitchFamily="2" charset="-127"/>
                </a:rPr>
                <a:t>37</a:t>
              </a:r>
              <a:r>
                <a:rPr lang="ko-KR" altLang="en-US" sz="1200" dirty="0">
                  <a:solidFill>
                    <a:srgbClr val="4F2E1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Light" panose="00000300000000000000" pitchFamily="2" charset="-127"/>
                </a:rPr>
                <a:t>길</a:t>
              </a: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xmlns="" id="{6873CD47-8DA5-4B79-A58E-B821667D550C}"/>
                </a:ext>
              </a:extLst>
            </p:cNvPr>
            <p:cNvSpPr txBox="1"/>
            <p:nvPr/>
          </p:nvSpPr>
          <p:spPr>
            <a:xfrm>
              <a:off x="6416411" y="3887472"/>
              <a:ext cx="133396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rgbClr val="4F2E1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Light" panose="00000300000000000000" pitchFamily="2" charset="-127"/>
                </a:rPr>
                <a:t>4</a:t>
              </a:r>
              <a:r>
                <a:rPr lang="ko-KR" altLang="en-US" sz="1200" dirty="0">
                  <a:solidFill>
                    <a:srgbClr val="4F2E1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Light" panose="00000300000000000000" pitchFamily="2" charset="-127"/>
                </a:rPr>
                <a:t>위 </a:t>
              </a:r>
              <a:r>
                <a:rPr lang="ko-KR" altLang="en-US" sz="1200" dirty="0" err="1">
                  <a:solidFill>
                    <a:srgbClr val="4F2E1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Light" panose="00000300000000000000" pitchFamily="2" charset="-127"/>
                </a:rPr>
                <a:t>전농로</a:t>
              </a:r>
              <a:r>
                <a:rPr lang="en-US" altLang="ko-KR" sz="1200" dirty="0">
                  <a:solidFill>
                    <a:srgbClr val="4F2E1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Light" panose="00000300000000000000" pitchFamily="2" charset="-127"/>
                </a:rPr>
                <a:t>3</a:t>
              </a:r>
              <a:r>
                <a:rPr lang="ko-KR" altLang="en-US" sz="1200" dirty="0">
                  <a:solidFill>
                    <a:srgbClr val="4F2E1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Light" panose="00000300000000000000" pitchFamily="2" charset="-127"/>
                </a:rPr>
                <a:t>길</a:t>
              </a:r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xmlns="" id="{CB2FB64A-DB26-4A5B-A1EB-2CBAD8EDC75B}"/>
                </a:ext>
              </a:extLst>
            </p:cNvPr>
            <p:cNvSpPr/>
            <p:nvPr/>
          </p:nvSpPr>
          <p:spPr>
            <a:xfrm>
              <a:off x="7783177" y="4356405"/>
              <a:ext cx="2869659" cy="37937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endParaRPr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xmlns="" id="{D6C49D35-7251-4BDD-BBD5-B92F5B962871}"/>
                </a:ext>
              </a:extLst>
            </p:cNvPr>
            <p:cNvSpPr txBox="1"/>
            <p:nvPr/>
          </p:nvSpPr>
          <p:spPr>
            <a:xfrm>
              <a:off x="8281987" y="4415324"/>
              <a:ext cx="78308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Light" panose="00000300000000000000" pitchFamily="2" charset="-127"/>
                </a:rPr>
                <a:t>1.61</a:t>
              </a:r>
              <a:endParaRPr lang="ko-KR" altLang="en-US" sz="1200" dirty="0">
                <a:solidFill>
                  <a:srgbClr val="2CCE8A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endParaRPr>
            </a:p>
          </p:txBody>
        </p: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xmlns="" id="{02F40852-D8C4-4480-A576-51A3FE0BCA0D}"/>
                </a:ext>
              </a:extLst>
            </p:cNvPr>
            <p:cNvSpPr txBox="1"/>
            <p:nvPr/>
          </p:nvSpPr>
          <p:spPr>
            <a:xfrm>
              <a:off x="6416411" y="4406739"/>
              <a:ext cx="133396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rgbClr val="4F2E1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Light" panose="00000300000000000000" pitchFamily="2" charset="-127"/>
                </a:rPr>
                <a:t>5</a:t>
              </a:r>
              <a:r>
                <a:rPr lang="ko-KR" altLang="en-US" sz="1200" dirty="0">
                  <a:solidFill>
                    <a:srgbClr val="4F2E1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Light" panose="00000300000000000000" pitchFamily="2" charset="-127"/>
                </a:rPr>
                <a:t>위 서대문역</a:t>
              </a:r>
              <a:r>
                <a:rPr lang="en-US" altLang="ko-KR" sz="1200" dirty="0">
                  <a:solidFill>
                    <a:srgbClr val="4F2E1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Light" panose="00000300000000000000" pitchFamily="2" charset="-127"/>
                </a:rPr>
                <a:t>_2</a:t>
              </a:r>
              <a:endParaRPr lang="ko-KR" altLang="en-US" sz="1200" dirty="0">
                <a:solidFill>
                  <a:srgbClr val="4F2E1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endParaRPr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xmlns="" id="{13B5F044-EF0A-491A-AC0B-D96756677E7B}"/>
                </a:ext>
              </a:extLst>
            </p:cNvPr>
            <p:cNvSpPr/>
            <p:nvPr/>
          </p:nvSpPr>
          <p:spPr>
            <a:xfrm>
              <a:off x="7783178" y="4356405"/>
              <a:ext cx="498809" cy="379379"/>
            </a:xfrm>
            <a:prstGeom prst="rect">
              <a:avLst/>
            </a:prstGeom>
            <a:solidFill>
              <a:srgbClr val="4E4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endParaRPr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xmlns="" id="{CA5C1768-3260-43D4-9AB5-ADFDD1011C30}"/>
                </a:ext>
              </a:extLst>
            </p:cNvPr>
            <p:cNvSpPr/>
            <p:nvPr/>
          </p:nvSpPr>
          <p:spPr>
            <a:xfrm>
              <a:off x="7783178" y="3836283"/>
              <a:ext cx="472615" cy="379379"/>
            </a:xfrm>
            <a:prstGeom prst="rect">
              <a:avLst/>
            </a:prstGeom>
            <a:solidFill>
              <a:srgbClr val="4E4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endParaRPr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xmlns="" id="{F247AE36-5E3A-42DE-9CE4-B2AE6584D8BF}"/>
                </a:ext>
              </a:extLst>
            </p:cNvPr>
            <p:cNvSpPr/>
            <p:nvPr/>
          </p:nvSpPr>
          <p:spPr>
            <a:xfrm>
              <a:off x="7783177" y="4867621"/>
              <a:ext cx="2869659" cy="37937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endParaRPr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xmlns="" id="{14CD220B-A8B5-4941-9237-D52656B0E327}"/>
                </a:ext>
              </a:extLst>
            </p:cNvPr>
            <p:cNvSpPr txBox="1"/>
            <p:nvPr/>
          </p:nvSpPr>
          <p:spPr>
            <a:xfrm>
              <a:off x="9271000" y="4926540"/>
              <a:ext cx="78308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Light" panose="00000300000000000000" pitchFamily="2" charset="-127"/>
                </a:rPr>
                <a:t>7.0</a:t>
              </a:r>
              <a:endParaRPr lang="ko-KR" altLang="en-US" sz="1200" dirty="0">
                <a:solidFill>
                  <a:srgbClr val="2CCE8A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endParaRPr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xmlns="" id="{3A3B1DCB-5BAA-4F18-8B57-B21229FAA41A}"/>
                </a:ext>
              </a:extLst>
            </p:cNvPr>
            <p:cNvSpPr txBox="1"/>
            <p:nvPr/>
          </p:nvSpPr>
          <p:spPr>
            <a:xfrm>
              <a:off x="6416411" y="4917955"/>
              <a:ext cx="133396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rgbClr val="4F2E1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Light" panose="00000300000000000000" pitchFamily="2" charset="-127"/>
                </a:rPr>
                <a:t>서울 평균 </a:t>
              </a:r>
              <a:r>
                <a:rPr lang="ko-KR" altLang="en-US" sz="1200" dirty="0" err="1">
                  <a:solidFill>
                    <a:srgbClr val="4F2E1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Light" panose="00000300000000000000" pitchFamily="2" charset="-127"/>
                </a:rPr>
                <a:t>공실률</a:t>
              </a:r>
              <a:endParaRPr lang="ko-KR" altLang="en-US" sz="1200" dirty="0">
                <a:solidFill>
                  <a:srgbClr val="4F2E1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endParaRPr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xmlns="" id="{9EA8C889-130C-4940-9BA6-1FF0F8CD384A}"/>
                </a:ext>
              </a:extLst>
            </p:cNvPr>
            <p:cNvSpPr/>
            <p:nvPr/>
          </p:nvSpPr>
          <p:spPr>
            <a:xfrm>
              <a:off x="7783178" y="4867621"/>
              <a:ext cx="1487822" cy="379379"/>
            </a:xfrm>
            <a:prstGeom prst="rect">
              <a:avLst/>
            </a:prstGeom>
            <a:solidFill>
              <a:srgbClr val="4E4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xmlns="" id="{FE7E881C-7D1A-4A8A-880C-A9587354AA53}"/>
              </a:ext>
            </a:extLst>
          </p:cNvPr>
          <p:cNvGrpSpPr/>
          <p:nvPr/>
        </p:nvGrpSpPr>
        <p:grpSpPr>
          <a:xfrm>
            <a:off x="717590" y="5325163"/>
            <a:ext cx="5058733" cy="1472071"/>
            <a:chOff x="717590" y="5325163"/>
            <a:chExt cx="5058733" cy="1472071"/>
          </a:xfrm>
        </p:grpSpPr>
        <p:grpSp>
          <p:nvGrpSpPr>
            <p:cNvPr id="146" name="그룹 145">
              <a:extLst>
                <a:ext uri="{FF2B5EF4-FFF2-40B4-BE49-F238E27FC236}">
                  <a16:creationId xmlns:a16="http://schemas.microsoft.com/office/drawing/2014/main" xmlns="" id="{C2FEEC5C-2AE6-41B5-8A16-9AE8C621FB87}"/>
                </a:ext>
              </a:extLst>
            </p:cNvPr>
            <p:cNvGrpSpPr/>
            <p:nvPr/>
          </p:nvGrpSpPr>
          <p:grpSpPr>
            <a:xfrm>
              <a:off x="718323" y="5537234"/>
              <a:ext cx="5058000" cy="1260000"/>
              <a:chOff x="1809750" y="1066800"/>
              <a:chExt cx="5058000" cy="1260000"/>
            </a:xfrm>
          </p:grpSpPr>
          <p:graphicFrame>
            <p:nvGraphicFramePr>
              <p:cNvPr id="147" name="차트 146">
                <a:extLst>
                  <a:ext uri="{FF2B5EF4-FFF2-40B4-BE49-F238E27FC236}">
                    <a16:creationId xmlns:a16="http://schemas.microsoft.com/office/drawing/2014/main" xmlns="" id="{D076DB35-603E-4768-9EB4-364747738831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290761217"/>
                  </p:ext>
                </p:extLst>
              </p:nvPr>
            </p:nvGraphicFramePr>
            <p:xfrm>
              <a:off x="1809750" y="1066800"/>
              <a:ext cx="5058000" cy="1260000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3"/>
              </a:graphicData>
            </a:graphic>
          </p:graphicFrame>
          <p:sp>
            <p:nvSpPr>
              <p:cNvPr id="148" name="Freeform 58">
                <a:extLst>
                  <a:ext uri="{FF2B5EF4-FFF2-40B4-BE49-F238E27FC236}">
                    <a16:creationId xmlns:a16="http://schemas.microsoft.com/office/drawing/2014/main" xmlns="" id="{77ADFBCA-031C-43BD-8B34-870D9F98970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121660" y="1322747"/>
                <a:ext cx="4583746" cy="429975"/>
              </a:xfrm>
              <a:custGeom>
                <a:avLst/>
                <a:gdLst>
                  <a:gd name="T0" fmla="*/ 74 w 2710"/>
                  <a:gd name="T1" fmla="*/ 91 h 255"/>
                  <a:gd name="T2" fmla="*/ 0 w 2710"/>
                  <a:gd name="T3" fmla="*/ 255 h 255"/>
                  <a:gd name="T4" fmla="*/ 113 w 2710"/>
                  <a:gd name="T5" fmla="*/ 79 h 255"/>
                  <a:gd name="T6" fmla="*/ 186 w 2710"/>
                  <a:gd name="T7" fmla="*/ 255 h 255"/>
                  <a:gd name="T8" fmla="*/ 113 w 2710"/>
                  <a:gd name="T9" fmla="*/ 79 h 255"/>
                  <a:gd name="T10" fmla="*/ 293 w 2710"/>
                  <a:gd name="T11" fmla="*/ 74 h 255"/>
                  <a:gd name="T12" fmla="*/ 220 w 2710"/>
                  <a:gd name="T13" fmla="*/ 255 h 255"/>
                  <a:gd name="T14" fmla="*/ 333 w 2710"/>
                  <a:gd name="T15" fmla="*/ 68 h 255"/>
                  <a:gd name="T16" fmla="*/ 406 w 2710"/>
                  <a:gd name="T17" fmla="*/ 255 h 255"/>
                  <a:gd name="T18" fmla="*/ 333 w 2710"/>
                  <a:gd name="T19" fmla="*/ 68 h 255"/>
                  <a:gd name="T20" fmla="*/ 513 w 2710"/>
                  <a:gd name="T21" fmla="*/ 62 h 255"/>
                  <a:gd name="T22" fmla="*/ 440 w 2710"/>
                  <a:gd name="T23" fmla="*/ 255 h 255"/>
                  <a:gd name="T24" fmla="*/ 553 w 2710"/>
                  <a:gd name="T25" fmla="*/ 57 h 255"/>
                  <a:gd name="T26" fmla="*/ 626 w 2710"/>
                  <a:gd name="T27" fmla="*/ 255 h 255"/>
                  <a:gd name="T28" fmla="*/ 553 w 2710"/>
                  <a:gd name="T29" fmla="*/ 57 h 255"/>
                  <a:gd name="T30" fmla="*/ 733 w 2710"/>
                  <a:gd name="T31" fmla="*/ 51 h 255"/>
                  <a:gd name="T32" fmla="*/ 660 w 2710"/>
                  <a:gd name="T33" fmla="*/ 255 h 255"/>
                  <a:gd name="T34" fmla="*/ 772 w 2710"/>
                  <a:gd name="T35" fmla="*/ 51 h 255"/>
                  <a:gd name="T36" fmla="*/ 846 w 2710"/>
                  <a:gd name="T37" fmla="*/ 255 h 255"/>
                  <a:gd name="T38" fmla="*/ 772 w 2710"/>
                  <a:gd name="T39" fmla="*/ 51 h 255"/>
                  <a:gd name="T40" fmla="*/ 953 w 2710"/>
                  <a:gd name="T41" fmla="*/ 45 h 255"/>
                  <a:gd name="T42" fmla="*/ 879 w 2710"/>
                  <a:gd name="T43" fmla="*/ 255 h 255"/>
                  <a:gd name="T44" fmla="*/ 992 w 2710"/>
                  <a:gd name="T45" fmla="*/ 40 h 255"/>
                  <a:gd name="T46" fmla="*/ 1065 w 2710"/>
                  <a:gd name="T47" fmla="*/ 255 h 255"/>
                  <a:gd name="T48" fmla="*/ 992 w 2710"/>
                  <a:gd name="T49" fmla="*/ 40 h 255"/>
                  <a:gd name="T50" fmla="*/ 1172 w 2710"/>
                  <a:gd name="T51" fmla="*/ 40 h 255"/>
                  <a:gd name="T52" fmla="*/ 1099 w 2710"/>
                  <a:gd name="T53" fmla="*/ 255 h 255"/>
                  <a:gd name="T54" fmla="*/ 1212 w 2710"/>
                  <a:gd name="T55" fmla="*/ 34 h 255"/>
                  <a:gd name="T56" fmla="*/ 1285 w 2710"/>
                  <a:gd name="T57" fmla="*/ 255 h 255"/>
                  <a:gd name="T58" fmla="*/ 1212 w 2710"/>
                  <a:gd name="T59" fmla="*/ 34 h 255"/>
                  <a:gd name="T60" fmla="*/ 1392 w 2710"/>
                  <a:gd name="T61" fmla="*/ 34 h 255"/>
                  <a:gd name="T62" fmla="*/ 1319 w 2710"/>
                  <a:gd name="T63" fmla="*/ 255 h 255"/>
                  <a:gd name="T64" fmla="*/ 1431 w 2710"/>
                  <a:gd name="T65" fmla="*/ 28 h 255"/>
                  <a:gd name="T66" fmla="*/ 1505 w 2710"/>
                  <a:gd name="T67" fmla="*/ 255 h 255"/>
                  <a:gd name="T68" fmla="*/ 1431 w 2710"/>
                  <a:gd name="T69" fmla="*/ 28 h 255"/>
                  <a:gd name="T70" fmla="*/ 1612 w 2710"/>
                  <a:gd name="T71" fmla="*/ 23 h 255"/>
                  <a:gd name="T72" fmla="*/ 1539 w 2710"/>
                  <a:gd name="T73" fmla="*/ 255 h 255"/>
                  <a:gd name="T74" fmla="*/ 1651 w 2710"/>
                  <a:gd name="T75" fmla="*/ 23 h 255"/>
                  <a:gd name="T76" fmla="*/ 1724 w 2710"/>
                  <a:gd name="T77" fmla="*/ 255 h 255"/>
                  <a:gd name="T78" fmla="*/ 1651 w 2710"/>
                  <a:gd name="T79" fmla="*/ 23 h 255"/>
                  <a:gd name="T80" fmla="*/ 1831 w 2710"/>
                  <a:gd name="T81" fmla="*/ 17 h 255"/>
                  <a:gd name="T82" fmla="*/ 1758 w 2710"/>
                  <a:gd name="T83" fmla="*/ 255 h 255"/>
                  <a:gd name="T84" fmla="*/ 1871 w 2710"/>
                  <a:gd name="T85" fmla="*/ 17 h 255"/>
                  <a:gd name="T86" fmla="*/ 1944 w 2710"/>
                  <a:gd name="T87" fmla="*/ 255 h 255"/>
                  <a:gd name="T88" fmla="*/ 1871 w 2710"/>
                  <a:gd name="T89" fmla="*/ 17 h 255"/>
                  <a:gd name="T90" fmla="*/ 2051 w 2710"/>
                  <a:gd name="T91" fmla="*/ 17 h 255"/>
                  <a:gd name="T92" fmla="*/ 1978 w 2710"/>
                  <a:gd name="T93" fmla="*/ 255 h 255"/>
                  <a:gd name="T94" fmla="*/ 2091 w 2710"/>
                  <a:gd name="T95" fmla="*/ 11 h 255"/>
                  <a:gd name="T96" fmla="*/ 2164 w 2710"/>
                  <a:gd name="T97" fmla="*/ 255 h 255"/>
                  <a:gd name="T98" fmla="*/ 2091 w 2710"/>
                  <a:gd name="T99" fmla="*/ 11 h 255"/>
                  <a:gd name="T100" fmla="*/ 2271 w 2710"/>
                  <a:gd name="T101" fmla="*/ 6 h 255"/>
                  <a:gd name="T102" fmla="*/ 2198 w 2710"/>
                  <a:gd name="T103" fmla="*/ 255 h 255"/>
                  <a:gd name="T104" fmla="*/ 2310 w 2710"/>
                  <a:gd name="T105" fmla="*/ 6 h 255"/>
                  <a:gd name="T106" fmla="*/ 2384 w 2710"/>
                  <a:gd name="T107" fmla="*/ 255 h 255"/>
                  <a:gd name="T108" fmla="*/ 2310 w 2710"/>
                  <a:gd name="T109" fmla="*/ 6 h 255"/>
                  <a:gd name="T110" fmla="*/ 2491 w 2710"/>
                  <a:gd name="T111" fmla="*/ 6 h 255"/>
                  <a:gd name="T112" fmla="*/ 2417 w 2710"/>
                  <a:gd name="T113" fmla="*/ 255 h 255"/>
                  <a:gd name="T114" fmla="*/ 2530 w 2710"/>
                  <a:gd name="T115" fmla="*/ 0 h 255"/>
                  <a:gd name="T116" fmla="*/ 2603 w 2710"/>
                  <a:gd name="T117" fmla="*/ 255 h 255"/>
                  <a:gd name="T118" fmla="*/ 2530 w 2710"/>
                  <a:gd name="T119" fmla="*/ 0 h 255"/>
                  <a:gd name="T120" fmla="*/ 2710 w 2710"/>
                  <a:gd name="T121" fmla="*/ 0 h 255"/>
                  <a:gd name="T122" fmla="*/ 2637 w 2710"/>
                  <a:gd name="T123" fmla="*/ 255 h 2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710" h="255">
                    <a:moveTo>
                      <a:pt x="0" y="91"/>
                    </a:moveTo>
                    <a:lnTo>
                      <a:pt x="74" y="91"/>
                    </a:lnTo>
                    <a:lnTo>
                      <a:pt x="74" y="255"/>
                    </a:lnTo>
                    <a:lnTo>
                      <a:pt x="0" y="255"/>
                    </a:lnTo>
                    <a:lnTo>
                      <a:pt x="0" y="91"/>
                    </a:lnTo>
                    <a:close/>
                    <a:moveTo>
                      <a:pt x="113" y="79"/>
                    </a:moveTo>
                    <a:lnTo>
                      <a:pt x="186" y="79"/>
                    </a:lnTo>
                    <a:lnTo>
                      <a:pt x="186" y="255"/>
                    </a:lnTo>
                    <a:lnTo>
                      <a:pt x="113" y="255"/>
                    </a:lnTo>
                    <a:lnTo>
                      <a:pt x="113" y="79"/>
                    </a:lnTo>
                    <a:close/>
                    <a:moveTo>
                      <a:pt x="220" y="74"/>
                    </a:moveTo>
                    <a:lnTo>
                      <a:pt x="293" y="74"/>
                    </a:lnTo>
                    <a:lnTo>
                      <a:pt x="293" y="255"/>
                    </a:lnTo>
                    <a:lnTo>
                      <a:pt x="220" y="255"/>
                    </a:lnTo>
                    <a:lnTo>
                      <a:pt x="220" y="74"/>
                    </a:lnTo>
                    <a:close/>
                    <a:moveTo>
                      <a:pt x="333" y="68"/>
                    </a:moveTo>
                    <a:lnTo>
                      <a:pt x="406" y="68"/>
                    </a:lnTo>
                    <a:lnTo>
                      <a:pt x="406" y="255"/>
                    </a:lnTo>
                    <a:lnTo>
                      <a:pt x="333" y="255"/>
                    </a:lnTo>
                    <a:lnTo>
                      <a:pt x="333" y="68"/>
                    </a:lnTo>
                    <a:close/>
                    <a:moveTo>
                      <a:pt x="440" y="62"/>
                    </a:moveTo>
                    <a:lnTo>
                      <a:pt x="513" y="62"/>
                    </a:lnTo>
                    <a:lnTo>
                      <a:pt x="513" y="255"/>
                    </a:lnTo>
                    <a:lnTo>
                      <a:pt x="440" y="255"/>
                    </a:lnTo>
                    <a:lnTo>
                      <a:pt x="440" y="62"/>
                    </a:lnTo>
                    <a:close/>
                    <a:moveTo>
                      <a:pt x="553" y="57"/>
                    </a:moveTo>
                    <a:lnTo>
                      <a:pt x="626" y="57"/>
                    </a:lnTo>
                    <a:lnTo>
                      <a:pt x="626" y="255"/>
                    </a:lnTo>
                    <a:lnTo>
                      <a:pt x="553" y="255"/>
                    </a:lnTo>
                    <a:lnTo>
                      <a:pt x="553" y="57"/>
                    </a:lnTo>
                    <a:close/>
                    <a:moveTo>
                      <a:pt x="660" y="51"/>
                    </a:moveTo>
                    <a:lnTo>
                      <a:pt x="733" y="51"/>
                    </a:lnTo>
                    <a:lnTo>
                      <a:pt x="733" y="255"/>
                    </a:lnTo>
                    <a:lnTo>
                      <a:pt x="660" y="255"/>
                    </a:lnTo>
                    <a:lnTo>
                      <a:pt x="660" y="51"/>
                    </a:lnTo>
                    <a:close/>
                    <a:moveTo>
                      <a:pt x="772" y="51"/>
                    </a:moveTo>
                    <a:lnTo>
                      <a:pt x="846" y="51"/>
                    </a:lnTo>
                    <a:lnTo>
                      <a:pt x="846" y="255"/>
                    </a:lnTo>
                    <a:lnTo>
                      <a:pt x="772" y="255"/>
                    </a:lnTo>
                    <a:lnTo>
                      <a:pt x="772" y="51"/>
                    </a:lnTo>
                    <a:close/>
                    <a:moveTo>
                      <a:pt x="879" y="45"/>
                    </a:moveTo>
                    <a:lnTo>
                      <a:pt x="953" y="45"/>
                    </a:lnTo>
                    <a:lnTo>
                      <a:pt x="953" y="255"/>
                    </a:lnTo>
                    <a:lnTo>
                      <a:pt x="879" y="255"/>
                    </a:lnTo>
                    <a:lnTo>
                      <a:pt x="879" y="45"/>
                    </a:lnTo>
                    <a:close/>
                    <a:moveTo>
                      <a:pt x="992" y="40"/>
                    </a:moveTo>
                    <a:lnTo>
                      <a:pt x="1065" y="40"/>
                    </a:lnTo>
                    <a:lnTo>
                      <a:pt x="1065" y="255"/>
                    </a:lnTo>
                    <a:lnTo>
                      <a:pt x="992" y="255"/>
                    </a:lnTo>
                    <a:lnTo>
                      <a:pt x="992" y="40"/>
                    </a:lnTo>
                    <a:close/>
                    <a:moveTo>
                      <a:pt x="1099" y="40"/>
                    </a:moveTo>
                    <a:lnTo>
                      <a:pt x="1172" y="40"/>
                    </a:lnTo>
                    <a:lnTo>
                      <a:pt x="1172" y="255"/>
                    </a:lnTo>
                    <a:lnTo>
                      <a:pt x="1099" y="255"/>
                    </a:lnTo>
                    <a:lnTo>
                      <a:pt x="1099" y="40"/>
                    </a:lnTo>
                    <a:close/>
                    <a:moveTo>
                      <a:pt x="1212" y="34"/>
                    </a:moveTo>
                    <a:lnTo>
                      <a:pt x="1285" y="34"/>
                    </a:lnTo>
                    <a:lnTo>
                      <a:pt x="1285" y="255"/>
                    </a:lnTo>
                    <a:lnTo>
                      <a:pt x="1212" y="255"/>
                    </a:lnTo>
                    <a:lnTo>
                      <a:pt x="1212" y="34"/>
                    </a:lnTo>
                    <a:close/>
                    <a:moveTo>
                      <a:pt x="1319" y="34"/>
                    </a:moveTo>
                    <a:lnTo>
                      <a:pt x="1392" y="34"/>
                    </a:lnTo>
                    <a:lnTo>
                      <a:pt x="1392" y="255"/>
                    </a:lnTo>
                    <a:lnTo>
                      <a:pt x="1319" y="255"/>
                    </a:lnTo>
                    <a:lnTo>
                      <a:pt x="1319" y="34"/>
                    </a:lnTo>
                    <a:close/>
                    <a:moveTo>
                      <a:pt x="1431" y="28"/>
                    </a:moveTo>
                    <a:lnTo>
                      <a:pt x="1505" y="28"/>
                    </a:lnTo>
                    <a:lnTo>
                      <a:pt x="1505" y="255"/>
                    </a:lnTo>
                    <a:lnTo>
                      <a:pt x="1431" y="255"/>
                    </a:lnTo>
                    <a:lnTo>
                      <a:pt x="1431" y="28"/>
                    </a:lnTo>
                    <a:close/>
                    <a:moveTo>
                      <a:pt x="1539" y="23"/>
                    </a:moveTo>
                    <a:lnTo>
                      <a:pt x="1612" y="23"/>
                    </a:lnTo>
                    <a:lnTo>
                      <a:pt x="1612" y="255"/>
                    </a:lnTo>
                    <a:lnTo>
                      <a:pt x="1539" y="255"/>
                    </a:lnTo>
                    <a:lnTo>
                      <a:pt x="1539" y="23"/>
                    </a:lnTo>
                    <a:close/>
                    <a:moveTo>
                      <a:pt x="1651" y="23"/>
                    </a:moveTo>
                    <a:lnTo>
                      <a:pt x="1724" y="23"/>
                    </a:lnTo>
                    <a:lnTo>
                      <a:pt x="1724" y="255"/>
                    </a:lnTo>
                    <a:lnTo>
                      <a:pt x="1651" y="255"/>
                    </a:lnTo>
                    <a:lnTo>
                      <a:pt x="1651" y="23"/>
                    </a:lnTo>
                    <a:close/>
                    <a:moveTo>
                      <a:pt x="1758" y="17"/>
                    </a:moveTo>
                    <a:lnTo>
                      <a:pt x="1831" y="17"/>
                    </a:lnTo>
                    <a:lnTo>
                      <a:pt x="1831" y="255"/>
                    </a:lnTo>
                    <a:lnTo>
                      <a:pt x="1758" y="255"/>
                    </a:lnTo>
                    <a:lnTo>
                      <a:pt x="1758" y="17"/>
                    </a:lnTo>
                    <a:close/>
                    <a:moveTo>
                      <a:pt x="1871" y="17"/>
                    </a:moveTo>
                    <a:lnTo>
                      <a:pt x="1944" y="17"/>
                    </a:lnTo>
                    <a:lnTo>
                      <a:pt x="1944" y="255"/>
                    </a:lnTo>
                    <a:lnTo>
                      <a:pt x="1871" y="255"/>
                    </a:lnTo>
                    <a:lnTo>
                      <a:pt x="1871" y="17"/>
                    </a:lnTo>
                    <a:close/>
                    <a:moveTo>
                      <a:pt x="1978" y="17"/>
                    </a:moveTo>
                    <a:lnTo>
                      <a:pt x="2051" y="17"/>
                    </a:lnTo>
                    <a:lnTo>
                      <a:pt x="2051" y="255"/>
                    </a:lnTo>
                    <a:lnTo>
                      <a:pt x="1978" y="255"/>
                    </a:lnTo>
                    <a:lnTo>
                      <a:pt x="1978" y="17"/>
                    </a:lnTo>
                    <a:close/>
                    <a:moveTo>
                      <a:pt x="2091" y="11"/>
                    </a:moveTo>
                    <a:lnTo>
                      <a:pt x="2164" y="11"/>
                    </a:lnTo>
                    <a:lnTo>
                      <a:pt x="2164" y="255"/>
                    </a:lnTo>
                    <a:lnTo>
                      <a:pt x="2091" y="255"/>
                    </a:lnTo>
                    <a:lnTo>
                      <a:pt x="2091" y="11"/>
                    </a:lnTo>
                    <a:close/>
                    <a:moveTo>
                      <a:pt x="2198" y="6"/>
                    </a:moveTo>
                    <a:lnTo>
                      <a:pt x="2271" y="6"/>
                    </a:lnTo>
                    <a:lnTo>
                      <a:pt x="2271" y="255"/>
                    </a:lnTo>
                    <a:lnTo>
                      <a:pt x="2198" y="255"/>
                    </a:lnTo>
                    <a:lnTo>
                      <a:pt x="2198" y="6"/>
                    </a:lnTo>
                    <a:close/>
                    <a:moveTo>
                      <a:pt x="2310" y="6"/>
                    </a:moveTo>
                    <a:lnTo>
                      <a:pt x="2384" y="6"/>
                    </a:lnTo>
                    <a:lnTo>
                      <a:pt x="2384" y="255"/>
                    </a:lnTo>
                    <a:lnTo>
                      <a:pt x="2310" y="255"/>
                    </a:lnTo>
                    <a:lnTo>
                      <a:pt x="2310" y="6"/>
                    </a:lnTo>
                    <a:close/>
                    <a:moveTo>
                      <a:pt x="2417" y="6"/>
                    </a:moveTo>
                    <a:lnTo>
                      <a:pt x="2491" y="6"/>
                    </a:lnTo>
                    <a:lnTo>
                      <a:pt x="2491" y="255"/>
                    </a:lnTo>
                    <a:lnTo>
                      <a:pt x="2417" y="255"/>
                    </a:lnTo>
                    <a:lnTo>
                      <a:pt x="2417" y="6"/>
                    </a:lnTo>
                    <a:close/>
                    <a:moveTo>
                      <a:pt x="2530" y="0"/>
                    </a:moveTo>
                    <a:lnTo>
                      <a:pt x="2603" y="0"/>
                    </a:lnTo>
                    <a:lnTo>
                      <a:pt x="2603" y="255"/>
                    </a:lnTo>
                    <a:lnTo>
                      <a:pt x="2530" y="255"/>
                    </a:lnTo>
                    <a:lnTo>
                      <a:pt x="2530" y="0"/>
                    </a:lnTo>
                    <a:close/>
                    <a:moveTo>
                      <a:pt x="2637" y="0"/>
                    </a:moveTo>
                    <a:lnTo>
                      <a:pt x="2710" y="0"/>
                    </a:lnTo>
                    <a:lnTo>
                      <a:pt x="2710" y="255"/>
                    </a:lnTo>
                    <a:lnTo>
                      <a:pt x="2637" y="255"/>
                    </a:lnTo>
                    <a:lnTo>
                      <a:pt x="263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tx2">
                      <a:lumMod val="20000"/>
                      <a:lumOff val="80000"/>
                    </a:schemeClr>
                  </a:gs>
                  <a:gs pos="100000">
                    <a:srgbClr val="AF5F49"/>
                  </a:gs>
                </a:gsLst>
                <a:lin ang="0" scaled="1"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xmlns="" id="{FD7C2349-EFD5-4821-816B-D42B2F8BCA50}"/>
                </a:ext>
              </a:extLst>
            </p:cNvPr>
            <p:cNvSpPr txBox="1"/>
            <p:nvPr/>
          </p:nvSpPr>
          <p:spPr>
            <a:xfrm>
              <a:off x="717590" y="5325163"/>
              <a:ext cx="505800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dirty="0">
                  <a:solidFill>
                    <a:srgbClr val="595959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Light" panose="00000300000000000000" pitchFamily="2" charset="-127"/>
                </a:rPr>
                <a:t>&lt;</a:t>
              </a:r>
              <a:r>
                <a:rPr lang="ko-KR" altLang="en-US" sz="1050" dirty="0">
                  <a:solidFill>
                    <a:srgbClr val="595959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Light" panose="00000300000000000000" pitchFamily="2" charset="-127"/>
                </a:rPr>
                <a:t>서울특별시 전체 </a:t>
              </a:r>
              <a:r>
                <a:rPr lang="ko-KR" altLang="en-US" sz="1050" dirty="0" err="1">
                  <a:solidFill>
                    <a:srgbClr val="595959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Light" panose="00000300000000000000" pitchFamily="2" charset="-127"/>
                </a:rPr>
                <a:t>공실률</a:t>
              </a:r>
              <a:r>
                <a:rPr lang="en-US" altLang="ko-KR" sz="1050" dirty="0">
                  <a:solidFill>
                    <a:srgbClr val="595959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Light" panose="00000300000000000000" pitchFamily="2" charset="-127"/>
                </a:rPr>
                <a:t>(</a:t>
              </a:r>
              <a:r>
                <a:rPr lang="ko-KR" altLang="en-US" sz="1050" dirty="0">
                  <a:solidFill>
                    <a:srgbClr val="595959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Light" panose="00000300000000000000" pitchFamily="2" charset="-127"/>
                </a:rPr>
                <a:t>동</a:t>
              </a:r>
              <a:r>
                <a:rPr lang="en-US" altLang="ko-KR" sz="1050" dirty="0">
                  <a:solidFill>
                    <a:srgbClr val="595959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Light" panose="00000300000000000000" pitchFamily="2" charset="-127"/>
                </a:rPr>
                <a:t>)&gt;</a:t>
              </a:r>
              <a:endParaRPr lang="ko-KR" altLang="en-US" sz="1050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endParaRPr>
            </a:p>
          </p:txBody>
        </p:sp>
      </p:grpSp>
      <p:sp>
        <p:nvSpPr>
          <p:cNvPr id="51" name="직사각형 50">
            <a:extLst>
              <a:ext uri="{FF2B5EF4-FFF2-40B4-BE49-F238E27FC236}">
                <a16:creationId xmlns:a16="http://schemas.microsoft.com/office/drawing/2014/main" xmlns="" id="{35DBD0F9-5CFB-4225-B639-75F7733F8647}"/>
              </a:ext>
            </a:extLst>
          </p:cNvPr>
          <p:cNvSpPr/>
          <p:nvPr/>
        </p:nvSpPr>
        <p:spPr>
          <a:xfrm>
            <a:off x="0" y="0"/>
            <a:ext cx="12192000" cy="691662"/>
          </a:xfrm>
          <a:prstGeom prst="rect">
            <a:avLst/>
          </a:prstGeom>
          <a:gradFill flip="none" rotWithShape="1">
            <a:gsLst>
              <a:gs pos="0">
                <a:srgbClr val="C00000"/>
              </a:gs>
              <a:gs pos="100000">
                <a:schemeClr val="accent3">
                  <a:lumMod val="7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3-8) </a:t>
            </a:r>
            <a:r>
              <a:rPr lang="ko-KR" altLang="en-US" sz="2400" b="1" dirty="0"/>
              <a:t>인공지능 결과 시각화 및 창업 주요 통계 제공 </a:t>
            </a:r>
            <a:r>
              <a:rPr lang="en-US" altLang="ko-KR" sz="2400" b="1" dirty="0"/>
              <a:t>#2</a:t>
            </a:r>
            <a:endParaRPr lang="ko-KR" altLang="en-US" sz="2400" b="1" dirty="0"/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xmlns="" id="{066E2364-6679-4612-B585-773AE5A0F63D}"/>
              </a:ext>
            </a:extLst>
          </p:cNvPr>
          <p:cNvCxnSpPr>
            <a:cxnSpLocks/>
          </p:cNvCxnSpPr>
          <p:nvPr/>
        </p:nvCxnSpPr>
        <p:spPr>
          <a:xfrm>
            <a:off x="0" y="710712"/>
            <a:ext cx="12192000" cy="0"/>
          </a:xfrm>
          <a:prstGeom prst="line">
            <a:avLst/>
          </a:prstGeom>
          <a:ln w="38100">
            <a:gradFill>
              <a:gsLst>
                <a:gs pos="0">
                  <a:schemeClr val="bg1">
                    <a:lumMod val="85000"/>
                  </a:schemeClr>
                </a:gs>
                <a:gs pos="100000">
                  <a:schemeClr val="tx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06739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 rot="2700000">
            <a:off x="2201569" y="2461493"/>
            <a:ext cx="972889" cy="972889"/>
          </a:xfrm>
          <a:prstGeom prst="rect">
            <a:avLst/>
          </a:prstGeom>
          <a:noFill/>
          <a:ln>
            <a:solidFill>
              <a:srgbClr val="A6001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2817596" y="3058017"/>
            <a:ext cx="439318" cy="485228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2851820" y="2972452"/>
            <a:ext cx="4711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A60014"/>
                </a:solidFill>
                <a:ea typeface="KoPub돋움체 Bold" panose="00000800000000000000" pitchFamily="2" charset="-127"/>
              </a:rPr>
              <a:t>4.</a:t>
            </a:r>
            <a:endParaRPr lang="ko-KR" altLang="en-US" sz="2800" dirty="0">
              <a:solidFill>
                <a:srgbClr val="A60014"/>
              </a:solidFill>
              <a:ea typeface="KoPub돋움체 Bold" panose="00000800000000000000" pitchFamily="2" charset="-127"/>
            </a:endParaRPr>
          </a:p>
        </p:txBody>
      </p:sp>
      <p:cxnSp>
        <p:nvCxnSpPr>
          <p:cNvPr id="18" name="직선 연결선 17"/>
          <p:cNvCxnSpPr>
            <a:cxnSpLocks/>
          </p:cNvCxnSpPr>
          <p:nvPr/>
        </p:nvCxnSpPr>
        <p:spPr>
          <a:xfrm>
            <a:off x="8088923" y="3401226"/>
            <a:ext cx="4103077" cy="0"/>
          </a:xfrm>
          <a:prstGeom prst="line">
            <a:avLst/>
          </a:prstGeom>
          <a:ln>
            <a:solidFill>
              <a:srgbClr val="A600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0" y="3401226"/>
            <a:ext cx="2093720" cy="0"/>
          </a:xfrm>
          <a:prstGeom prst="line">
            <a:avLst/>
          </a:prstGeom>
          <a:ln>
            <a:solidFill>
              <a:srgbClr val="A600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375949" y="2967479"/>
            <a:ext cx="7701626" cy="646331"/>
          </a:xfrm>
          <a:prstGeom prst="rect">
            <a:avLst/>
          </a:prstGeom>
          <a:solidFill>
            <a:srgbClr val="F7F7F7"/>
          </a:solidFill>
        </p:spPr>
        <p:txBody>
          <a:bodyPr wrap="square" rtlCol="0">
            <a:spAutoFit/>
          </a:bodyPr>
          <a:lstStyle/>
          <a:p>
            <a:r>
              <a:rPr lang="ko-KR" altLang="en-US" sz="3600" b="1" spc="-150" dirty="0">
                <a:solidFill>
                  <a:srgbClr val="4E4E4E"/>
                </a:solidFill>
                <a:latin typeface="+mn-ea"/>
              </a:rPr>
              <a:t>결론 및 기대효과</a:t>
            </a:r>
            <a:endParaRPr lang="en-US" altLang="ko-KR" sz="3600" b="1" spc="-150" dirty="0">
              <a:solidFill>
                <a:srgbClr val="4E4E4E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2855945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2" grpId="0"/>
      <p:bldP spid="1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모서리가 둥근 직사각형 17">
            <a:extLst>
              <a:ext uri="{FF2B5EF4-FFF2-40B4-BE49-F238E27FC236}">
                <a16:creationId xmlns:a16="http://schemas.microsoft.com/office/drawing/2014/main" xmlns="" id="{6C16C496-E420-4E89-9F58-FEEDD3363989}"/>
              </a:ext>
            </a:extLst>
          </p:cNvPr>
          <p:cNvSpPr/>
          <p:nvPr/>
        </p:nvSpPr>
        <p:spPr>
          <a:xfrm>
            <a:off x="6865508" y="1528353"/>
            <a:ext cx="4789573" cy="4356632"/>
          </a:xfrm>
          <a:prstGeom prst="roundRect">
            <a:avLst/>
          </a:prstGeom>
          <a:solidFill>
            <a:srgbClr val="A60014"/>
          </a:solidFill>
          <a:ln w="25400">
            <a:solidFill>
              <a:srgbClr val="A600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rIns="0" rtlCol="0" anchor="ctr"/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새로운 상권분석</a:t>
            </a:r>
            <a:endParaRPr lang="en-US" altLang="ko-KR" sz="32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KoPubWorld돋움체 Light" panose="00000300000000000000" pitchFamily="2" charset="-127"/>
            </a:endParaRPr>
          </a:p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(</a:t>
            </a:r>
            <a:r>
              <a:rPr lang="ko-KR" altLang="en-US" sz="32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서비스 요건</a:t>
            </a:r>
            <a:r>
              <a:rPr lang="en-US" altLang="ko-KR" sz="32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)</a:t>
            </a:r>
            <a:endParaRPr lang="ko-KR" altLang="en-US" sz="32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KoPubWorld돋움체 Light" panose="00000300000000000000" pitchFamily="2" charset="-127"/>
            </a:endParaRPr>
          </a:p>
          <a:p>
            <a:pPr algn="ctr"/>
            <a:endParaRPr lang="ko-KR" altLang="en-US" sz="2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KoPubWorld돋움체 Light" panose="00000300000000000000" pitchFamily="2" charset="-127"/>
            </a:endParaRPr>
          </a:p>
          <a:p>
            <a:pPr marL="457200" indent="-457200" algn="ctr">
              <a:buFont typeface="+mj-ea"/>
              <a:buAutoNum type="circleNumDbPlain"/>
            </a:pPr>
            <a:r>
              <a:rPr lang="ko-KR" altLang="en-US" sz="2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통계적 기법 적용 및 검증</a:t>
            </a:r>
            <a:endParaRPr lang="en-US" altLang="ko-KR" sz="2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KoPubWorld돋움체 Light" panose="00000300000000000000" pitchFamily="2" charset="-127"/>
            </a:endParaRPr>
          </a:p>
          <a:p>
            <a:pPr marL="457200" indent="-457200" algn="ctr">
              <a:buFont typeface="+mj-ea"/>
              <a:buAutoNum type="circleNumDbPlain"/>
            </a:pPr>
            <a:r>
              <a:rPr lang="ko-KR" altLang="en-US" sz="2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창업 핵심 요소 발굴</a:t>
            </a:r>
            <a:r>
              <a:rPr lang="en-US" altLang="ko-KR" sz="2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/</a:t>
            </a:r>
            <a:r>
              <a:rPr lang="ko-KR" altLang="en-US" sz="2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반영</a:t>
            </a:r>
            <a:endParaRPr lang="en-US" altLang="ko-KR" sz="2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KoPubWorld돋움체 Light" panose="00000300000000000000" pitchFamily="2" charset="-127"/>
            </a:endParaRPr>
          </a:p>
          <a:p>
            <a:pPr marL="457200" indent="-457200" algn="ctr">
              <a:buFont typeface="+mj-ea"/>
              <a:buAutoNum type="circleNumDbPlain"/>
            </a:pPr>
            <a:r>
              <a:rPr lang="ko-KR" altLang="en-US" sz="2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전 지역에 대한 분석 모델 </a:t>
            </a:r>
            <a:endParaRPr lang="en-US" altLang="ko-KR" sz="2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KoPubWorld돋움체 Light" panose="00000300000000000000" pitchFamily="2" charset="-127"/>
            </a:endParaRPr>
          </a:p>
          <a:p>
            <a:pPr algn="ctr"/>
            <a:endParaRPr lang="en-US" altLang="ko-KR" sz="2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KoPubWorld돋움체 Light" panose="00000300000000000000" pitchFamily="2" charset="-127"/>
            </a:endParaRPr>
          </a:p>
          <a:p>
            <a:pPr algn="ctr"/>
            <a:r>
              <a:rPr lang="ko-KR" altLang="en-US" sz="2400" b="1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공실률</a:t>
            </a:r>
            <a:r>
              <a:rPr lang="ko-KR" altLang="en-US" sz="2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 및 임대료 추이 등</a:t>
            </a:r>
          </a:p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핵심 창업요소를 반영한 신뢰성</a:t>
            </a:r>
            <a:endParaRPr lang="en-US" altLang="ko-KR" sz="2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KoPubWorld돋움체 Light" panose="00000300000000000000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xmlns="" id="{F94548A7-D7C7-4FD4-A923-8F993DE711FA}"/>
              </a:ext>
            </a:extLst>
          </p:cNvPr>
          <p:cNvGrpSpPr/>
          <p:nvPr/>
        </p:nvGrpSpPr>
        <p:grpSpPr>
          <a:xfrm>
            <a:off x="5579425" y="3511643"/>
            <a:ext cx="1065231" cy="582568"/>
            <a:chOff x="5579425" y="3511643"/>
            <a:chExt cx="1065231" cy="582568"/>
          </a:xfrm>
        </p:grpSpPr>
        <p:sp>
          <p:nvSpPr>
            <p:cNvPr id="53" name="갈매기형 수장 6">
              <a:extLst>
                <a:ext uri="{FF2B5EF4-FFF2-40B4-BE49-F238E27FC236}">
                  <a16:creationId xmlns:a16="http://schemas.microsoft.com/office/drawing/2014/main" xmlns="" id="{44BBBBAF-E085-4482-8269-A320A8FE37BB}"/>
                </a:ext>
              </a:extLst>
            </p:cNvPr>
            <p:cNvSpPr/>
            <p:nvPr/>
          </p:nvSpPr>
          <p:spPr>
            <a:xfrm>
              <a:off x="5579425" y="3511643"/>
              <a:ext cx="385605" cy="574330"/>
            </a:xfrm>
            <a:prstGeom prst="chevron">
              <a:avLst/>
            </a:prstGeom>
            <a:solidFill>
              <a:srgbClr val="FF859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54" name="갈매기형 수장 20">
              <a:extLst>
                <a:ext uri="{FF2B5EF4-FFF2-40B4-BE49-F238E27FC236}">
                  <a16:creationId xmlns:a16="http://schemas.microsoft.com/office/drawing/2014/main" xmlns="" id="{3DCEE7CA-13F4-4155-8551-1C36536ADD99}"/>
                </a:ext>
              </a:extLst>
            </p:cNvPr>
            <p:cNvSpPr/>
            <p:nvPr/>
          </p:nvSpPr>
          <p:spPr>
            <a:xfrm>
              <a:off x="5805967" y="3519881"/>
              <a:ext cx="385605" cy="574330"/>
            </a:xfrm>
            <a:prstGeom prst="chevron">
              <a:avLst/>
            </a:prstGeom>
            <a:solidFill>
              <a:srgbClr val="FF4F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55" name="갈매기형 수장 22">
              <a:extLst>
                <a:ext uri="{FF2B5EF4-FFF2-40B4-BE49-F238E27FC236}">
                  <a16:creationId xmlns:a16="http://schemas.microsoft.com/office/drawing/2014/main" xmlns="" id="{7CEC07DD-8AC6-4056-B47A-A8A1AA46A784}"/>
                </a:ext>
              </a:extLst>
            </p:cNvPr>
            <p:cNvSpPr/>
            <p:nvPr/>
          </p:nvSpPr>
          <p:spPr>
            <a:xfrm>
              <a:off x="6032509" y="3515759"/>
              <a:ext cx="385605" cy="574330"/>
            </a:xfrm>
            <a:prstGeom prst="chevron">
              <a:avLst/>
            </a:prstGeom>
            <a:solidFill>
              <a:srgbClr val="D200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58" name="갈매기형 수장 23">
              <a:extLst>
                <a:ext uri="{FF2B5EF4-FFF2-40B4-BE49-F238E27FC236}">
                  <a16:creationId xmlns:a16="http://schemas.microsoft.com/office/drawing/2014/main" xmlns="" id="{60EDDBF0-0EC7-444E-929E-86F1055589B7}"/>
                </a:ext>
              </a:extLst>
            </p:cNvPr>
            <p:cNvSpPr/>
            <p:nvPr/>
          </p:nvSpPr>
          <p:spPr>
            <a:xfrm>
              <a:off x="6259051" y="3519875"/>
              <a:ext cx="385605" cy="574330"/>
            </a:xfrm>
            <a:prstGeom prst="chevron">
              <a:avLst/>
            </a:prstGeom>
            <a:solidFill>
              <a:srgbClr val="A600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6" name="모서리가 둥근 직사각형 17">
            <a:extLst>
              <a:ext uri="{FF2B5EF4-FFF2-40B4-BE49-F238E27FC236}">
                <a16:creationId xmlns:a16="http://schemas.microsoft.com/office/drawing/2014/main" xmlns="" id="{6C16C496-E420-4E89-9F58-FEEDD3363989}"/>
              </a:ext>
            </a:extLst>
          </p:cNvPr>
          <p:cNvSpPr/>
          <p:nvPr/>
        </p:nvSpPr>
        <p:spPr>
          <a:xfrm>
            <a:off x="587311" y="1528359"/>
            <a:ext cx="4789573" cy="435662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2540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rIns="0" rtlCol="0" anchor="ctr"/>
          <a:lstStyle/>
          <a:p>
            <a:pPr algn="ctr"/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핵심 문제점</a:t>
            </a:r>
            <a:endParaRPr lang="en-US" altLang="ko-KR" sz="3200" b="1" dirty="0">
              <a:latin typeface="맑은 고딕" panose="020B0503020000020004" pitchFamily="50" charset="-127"/>
              <a:ea typeface="맑은 고딕" panose="020B0503020000020004" pitchFamily="50" charset="-127"/>
              <a:cs typeface="KoPubWorld돋움체 Light" panose="00000300000000000000" pitchFamily="2" charset="-127"/>
            </a:endParaRPr>
          </a:p>
          <a:p>
            <a:pPr algn="ctr"/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(</a:t>
            </a:r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개선 필요 영역</a:t>
            </a:r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)</a:t>
            </a:r>
            <a:endParaRPr lang="ko-KR" altLang="en-US" sz="3200" b="1" dirty="0">
              <a:latin typeface="맑은 고딕" panose="020B0503020000020004" pitchFamily="50" charset="-127"/>
              <a:ea typeface="맑은 고딕" panose="020B0503020000020004" pitchFamily="50" charset="-127"/>
              <a:cs typeface="KoPubWorld돋움체 Light" panose="00000300000000000000" pitchFamily="2" charset="-127"/>
            </a:endParaRPr>
          </a:p>
          <a:p>
            <a:pPr algn="ctr"/>
            <a:endParaRPr lang="ko-KR" altLang="en-US" sz="2400" b="1" dirty="0">
              <a:latin typeface="맑은 고딕" panose="020B0503020000020004" pitchFamily="50" charset="-127"/>
              <a:ea typeface="맑은 고딕" panose="020B0503020000020004" pitchFamily="50" charset="-127"/>
              <a:cs typeface="KoPubWorld돋움체 Light" panose="00000300000000000000" pitchFamily="2" charset="-127"/>
            </a:endParaRPr>
          </a:p>
          <a:p>
            <a:pPr marL="457200" indent="-457200" algn="ctr">
              <a:buFont typeface="+mj-ea"/>
              <a:buAutoNum type="circleNumDbPlain"/>
            </a:pP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현행 서비스 신뢰성 부재</a:t>
            </a:r>
            <a:endParaRPr lang="en-US" altLang="ko-KR" sz="2400" b="1" dirty="0">
              <a:latin typeface="맑은 고딕" panose="020B0503020000020004" pitchFamily="50" charset="-127"/>
              <a:ea typeface="맑은 고딕" panose="020B0503020000020004" pitchFamily="50" charset="-127"/>
              <a:cs typeface="KoPubWorld돋움체 Light" panose="00000300000000000000" pitchFamily="2" charset="-127"/>
            </a:endParaRPr>
          </a:p>
          <a:p>
            <a:pPr marL="457200" indent="-457200" algn="ctr">
              <a:buFont typeface="+mj-ea"/>
              <a:buAutoNum type="circleNumDbPlain"/>
            </a:pP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제한적 데이터 기반 분석</a:t>
            </a:r>
            <a:endParaRPr lang="en-US" altLang="ko-KR" sz="2400" b="1" dirty="0">
              <a:latin typeface="맑은 고딕" panose="020B0503020000020004" pitchFamily="50" charset="-127"/>
              <a:ea typeface="맑은 고딕" panose="020B0503020000020004" pitchFamily="50" charset="-127"/>
              <a:cs typeface="KoPubWorld돋움체 Light" panose="00000300000000000000" pitchFamily="2" charset="-127"/>
            </a:endParaRPr>
          </a:p>
          <a:p>
            <a:pPr algn="ctr"/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    주요 상권만 데이터 존재</a:t>
            </a:r>
            <a:endParaRPr lang="en-US" altLang="ko-KR" sz="2400" b="1" dirty="0">
              <a:latin typeface="맑은 고딕" panose="020B0503020000020004" pitchFamily="50" charset="-127"/>
              <a:ea typeface="맑은 고딕" panose="020B0503020000020004" pitchFamily="50" charset="-127"/>
              <a:cs typeface="KoPubWorld돋움체 Light" panose="00000300000000000000" pitchFamily="2" charset="-127"/>
            </a:endParaRPr>
          </a:p>
          <a:p>
            <a:pPr algn="ctr"/>
            <a:endParaRPr lang="en-US" altLang="ko-KR" sz="2400" b="1" dirty="0">
              <a:latin typeface="맑은 고딕" panose="020B0503020000020004" pitchFamily="50" charset="-127"/>
              <a:ea typeface="맑은 고딕" panose="020B0503020000020004" pitchFamily="50" charset="-127"/>
              <a:cs typeface="KoPubWorld돋움체 Light" panose="00000300000000000000" pitchFamily="2" charset="-127"/>
            </a:endParaRPr>
          </a:p>
          <a:p>
            <a:pPr algn="ctr"/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현 시점의 일부 데이터로</a:t>
            </a:r>
            <a:endParaRPr lang="en-US" altLang="ko-KR" sz="2400" b="1" dirty="0">
              <a:latin typeface="맑은 고딕" panose="020B0503020000020004" pitchFamily="50" charset="-127"/>
              <a:ea typeface="맑은 고딕" panose="020B0503020000020004" pitchFamily="50" charset="-127"/>
              <a:cs typeface="KoPubWorld돋움체 Light" panose="00000300000000000000" pitchFamily="2" charset="-127"/>
            </a:endParaRPr>
          </a:p>
          <a:p>
            <a:pPr algn="ctr"/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제공되는 </a:t>
            </a:r>
            <a:r>
              <a:rPr lang="ko-KR" altLang="en-US" sz="2400" b="1" dirty="0" err="1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비신뢰성</a:t>
            </a:r>
            <a:endParaRPr lang="en-US" altLang="ko-KR" sz="2400" b="1" dirty="0">
              <a:latin typeface="맑은 고딕" panose="020B0503020000020004" pitchFamily="50" charset="-127"/>
              <a:ea typeface="맑은 고딕" panose="020B0503020000020004" pitchFamily="50" charset="-127"/>
              <a:cs typeface="KoPubWorld돋움체 Light" panose="00000300000000000000" pitchFamily="2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xmlns="" id="{CC1960CF-56CD-4B7F-BCC5-F66DDF17B20A}"/>
              </a:ext>
            </a:extLst>
          </p:cNvPr>
          <p:cNvSpPr/>
          <p:nvPr/>
        </p:nvSpPr>
        <p:spPr>
          <a:xfrm>
            <a:off x="0" y="0"/>
            <a:ext cx="12192000" cy="691662"/>
          </a:xfrm>
          <a:prstGeom prst="rect">
            <a:avLst/>
          </a:prstGeom>
          <a:gradFill flip="none" rotWithShape="1">
            <a:gsLst>
              <a:gs pos="0">
                <a:srgbClr val="C00000"/>
              </a:gs>
              <a:gs pos="100000">
                <a:schemeClr val="accent3">
                  <a:lumMod val="7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4-1) </a:t>
            </a:r>
            <a:r>
              <a:rPr lang="ko-KR" altLang="en-US" sz="2400" b="1" dirty="0"/>
              <a:t>핵심 개선사항 및 새로운 상권분석 서비스의 필요 요건</a:t>
            </a: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xmlns="" id="{933E5602-25D0-4C59-9518-E70E9766932D}"/>
              </a:ext>
            </a:extLst>
          </p:cNvPr>
          <p:cNvCxnSpPr>
            <a:cxnSpLocks/>
          </p:cNvCxnSpPr>
          <p:nvPr/>
        </p:nvCxnSpPr>
        <p:spPr>
          <a:xfrm>
            <a:off x="0" y="710712"/>
            <a:ext cx="12192000" cy="0"/>
          </a:xfrm>
          <a:prstGeom prst="line">
            <a:avLst/>
          </a:prstGeom>
          <a:ln w="38100">
            <a:gradFill>
              <a:gsLst>
                <a:gs pos="0">
                  <a:schemeClr val="bg1">
                    <a:lumMod val="85000"/>
                  </a:schemeClr>
                </a:gs>
                <a:gs pos="100000">
                  <a:schemeClr val="tx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503808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3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오른쪽 화살표 27">
            <a:extLst>
              <a:ext uri="{FF2B5EF4-FFF2-40B4-BE49-F238E27FC236}">
                <a16:creationId xmlns:a16="http://schemas.microsoft.com/office/drawing/2014/main" xmlns="" id="{1CCEDE15-9FB8-48E2-B014-55BBF1FC6B5C}"/>
              </a:ext>
            </a:extLst>
          </p:cNvPr>
          <p:cNvSpPr/>
          <p:nvPr/>
        </p:nvSpPr>
        <p:spPr>
          <a:xfrm>
            <a:off x="6623730" y="1610717"/>
            <a:ext cx="927372" cy="566571"/>
          </a:xfrm>
          <a:prstGeom prst="rightArrow">
            <a:avLst/>
          </a:prstGeom>
          <a:gradFill flip="none" rotWithShape="1">
            <a:gsLst>
              <a:gs pos="4000">
                <a:srgbClr val="C00101"/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오른쪽 화살표 62">
            <a:extLst>
              <a:ext uri="{FF2B5EF4-FFF2-40B4-BE49-F238E27FC236}">
                <a16:creationId xmlns:a16="http://schemas.microsoft.com/office/drawing/2014/main" xmlns="" id="{097877BF-B10D-414C-B1AC-286A0FC912C5}"/>
              </a:ext>
            </a:extLst>
          </p:cNvPr>
          <p:cNvSpPr/>
          <p:nvPr/>
        </p:nvSpPr>
        <p:spPr>
          <a:xfrm>
            <a:off x="6623730" y="2862203"/>
            <a:ext cx="927372" cy="566571"/>
          </a:xfrm>
          <a:prstGeom prst="rightArrow">
            <a:avLst/>
          </a:prstGeom>
          <a:gradFill flip="none" rotWithShape="1">
            <a:gsLst>
              <a:gs pos="4000">
                <a:srgbClr val="C00101"/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오른쪽 화살표 63">
            <a:extLst>
              <a:ext uri="{FF2B5EF4-FFF2-40B4-BE49-F238E27FC236}">
                <a16:creationId xmlns:a16="http://schemas.microsoft.com/office/drawing/2014/main" xmlns="" id="{4D225E20-D245-43CD-97AA-C9841CC4EC4B}"/>
              </a:ext>
            </a:extLst>
          </p:cNvPr>
          <p:cNvSpPr/>
          <p:nvPr/>
        </p:nvSpPr>
        <p:spPr>
          <a:xfrm>
            <a:off x="6623730" y="4122603"/>
            <a:ext cx="927372" cy="566571"/>
          </a:xfrm>
          <a:prstGeom prst="rightArrow">
            <a:avLst/>
          </a:prstGeom>
          <a:gradFill flip="none" rotWithShape="1">
            <a:gsLst>
              <a:gs pos="4000">
                <a:srgbClr val="C00101"/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오른쪽 화살표 64">
            <a:extLst>
              <a:ext uri="{FF2B5EF4-FFF2-40B4-BE49-F238E27FC236}">
                <a16:creationId xmlns:a16="http://schemas.microsoft.com/office/drawing/2014/main" xmlns="" id="{8DE9A623-E378-42C0-8B90-996BC3A9B790}"/>
              </a:ext>
            </a:extLst>
          </p:cNvPr>
          <p:cNvSpPr/>
          <p:nvPr/>
        </p:nvSpPr>
        <p:spPr>
          <a:xfrm>
            <a:off x="6623730" y="5374520"/>
            <a:ext cx="927372" cy="566571"/>
          </a:xfrm>
          <a:prstGeom prst="rightArrow">
            <a:avLst/>
          </a:prstGeom>
          <a:gradFill flip="none" rotWithShape="1">
            <a:gsLst>
              <a:gs pos="4000">
                <a:srgbClr val="C00101"/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6" name="그룹 75">
            <a:extLst>
              <a:ext uri="{FF2B5EF4-FFF2-40B4-BE49-F238E27FC236}">
                <a16:creationId xmlns:a16="http://schemas.microsoft.com/office/drawing/2014/main" xmlns="" id="{2467F214-2072-4A1F-B4EF-14F0395C4552}"/>
              </a:ext>
            </a:extLst>
          </p:cNvPr>
          <p:cNvGrpSpPr/>
          <p:nvPr/>
        </p:nvGrpSpPr>
        <p:grpSpPr>
          <a:xfrm>
            <a:off x="7963299" y="1417348"/>
            <a:ext cx="2929007" cy="986261"/>
            <a:chOff x="7963299" y="1417348"/>
            <a:chExt cx="2929007" cy="986261"/>
          </a:xfrm>
        </p:grpSpPr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xmlns="" id="{A2631AAD-631D-40C4-AA7F-1F6030978A74}"/>
                </a:ext>
              </a:extLst>
            </p:cNvPr>
            <p:cNvSpPr/>
            <p:nvPr/>
          </p:nvSpPr>
          <p:spPr>
            <a:xfrm>
              <a:off x="7974065" y="1417348"/>
              <a:ext cx="2842004" cy="986261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C001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xmlns="" id="{F0BB0743-7A0A-40A4-8850-B94378B6A317}"/>
                </a:ext>
              </a:extLst>
            </p:cNvPr>
            <p:cNvSpPr txBox="1"/>
            <p:nvPr/>
          </p:nvSpPr>
          <p:spPr>
            <a:xfrm>
              <a:off x="7963299" y="1693947"/>
              <a:ext cx="29290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/>
                <a:t>신뢰받는 창업요건 분석</a:t>
              </a:r>
            </a:p>
          </p:txBody>
        </p:sp>
      </p:grpSp>
      <p:grpSp>
        <p:nvGrpSpPr>
          <p:cNvPr id="77" name="그룹 76">
            <a:extLst>
              <a:ext uri="{FF2B5EF4-FFF2-40B4-BE49-F238E27FC236}">
                <a16:creationId xmlns:a16="http://schemas.microsoft.com/office/drawing/2014/main" xmlns="" id="{87623B91-F956-4DD1-AB10-4E5A4FD208A3}"/>
              </a:ext>
            </a:extLst>
          </p:cNvPr>
          <p:cNvGrpSpPr/>
          <p:nvPr/>
        </p:nvGrpSpPr>
        <p:grpSpPr>
          <a:xfrm>
            <a:off x="7930563" y="2665400"/>
            <a:ext cx="2929007" cy="986261"/>
            <a:chOff x="7930563" y="2665400"/>
            <a:chExt cx="2929007" cy="986261"/>
          </a:xfrm>
        </p:grpSpPr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xmlns="" id="{2B342268-AD3C-4B08-B8AB-475C429EFC08}"/>
                </a:ext>
              </a:extLst>
            </p:cNvPr>
            <p:cNvSpPr/>
            <p:nvPr/>
          </p:nvSpPr>
          <p:spPr>
            <a:xfrm>
              <a:off x="7963299" y="2665400"/>
              <a:ext cx="2842004" cy="986261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C001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xmlns="" id="{EDD3D6E8-DF9F-4761-9C62-9608370D7752}"/>
                </a:ext>
              </a:extLst>
            </p:cNvPr>
            <p:cNvSpPr txBox="1"/>
            <p:nvPr/>
          </p:nvSpPr>
          <p:spPr>
            <a:xfrm>
              <a:off x="7930563" y="2836975"/>
              <a:ext cx="292900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/>
                <a:t>대전지역 최적화 서비스</a:t>
              </a:r>
              <a:endParaRPr lang="en-US" altLang="ko-KR" sz="2000" dirty="0"/>
            </a:p>
            <a:p>
              <a:pPr algn="ctr"/>
              <a:r>
                <a:rPr lang="en-US" altLang="ko-KR" sz="1600" dirty="0"/>
                <a:t>(</a:t>
              </a:r>
              <a:r>
                <a:rPr lang="ko-KR" altLang="en-US" sz="1600" dirty="0"/>
                <a:t>지속적 서비스 가능성</a:t>
              </a:r>
              <a:r>
                <a:rPr lang="en-US" altLang="ko-KR" sz="1600" dirty="0"/>
                <a:t>)</a:t>
              </a:r>
              <a:endParaRPr lang="ko-KR" altLang="en-US" sz="1600" dirty="0"/>
            </a:p>
          </p:txBody>
        </p:sp>
      </p:grpSp>
      <p:grpSp>
        <p:nvGrpSpPr>
          <p:cNvPr id="78" name="그룹 77">
            <a:extLst>
              <a:ext uri="{FF2B5EF4-FFF2-40B4-BE49-F238E27FC236}">
                <a16:creationId xmlns:a16="http://schemas.microsoft.com/office/drawing/2014/main" xmlns="" id="{DECE0EED-A228-47D6-899D-20EC5F0FB644}"/>
              </a:ext>
            </a:extLst>
          </p:cNvPr>
          <p:cNvGrpSpPr/>
          <p:nvPr/>
        </p:nvGrpSpPr>
        <p:grpSpPr>
          <a:xfrm>
            <a:off x="7970487" y="3920546"/>
            <a:ext cx="2842004" cy="986261"/>
            <a:chOff x="7970487" y="3920546"/>
            <a:chExt cx="2842004" cy="986261"/>
          </a:xfrm>
        </p:grpSpPr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xmlns="" id="{4A0A7532-7777-4A35-A2BF-0F1419C61F75}"/>
                </a:ext>
              </a:extLst>
            </p:cNvPr>
            <p:cNvSpPr/>
            <p:nvPr/>
          </p:nvSpPr>
          <p:spPr>
            <a:xfrm>
              <a:off x="7970487" y="3920546"/>
              <a:ext cx="2842004" cy="986261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C001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xmlns="" id="{CF8AB1E9-9F42-4A0C-8511-8A6434CFD384}"/>
                </a:ext>
              </a:extLst>
            </p:cNvPr>
            <p:cNvSpPr txBox="1"/>
            <p:nvPr/>
          </p:nvSpPr>
          <p:spPr>
            <a:xfrm>
              <a:off x="8349402" y="4063850"/>
              <a:ext cx="206979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/>
                <a:t>국가적 창업지원</a:t>
              </a:r>
              <a:endParaRPr lang="en-US" altLang="ko-KR" sz="2000" dirty="0"/>
            </a:p>
            <a:p>
              <a:pPr algn="ctr"/>
              <a:r>
                <a:rPr lang="ko-KR" altLang="en-US" sz="2000" dirty="0" smtClean="0"/>
                <a:t>성공률 </a:t>
              </a:r>
              <a:r>
                <a:rPr lang="ko-KR" altLang="en-US" sz="2000" dirty="0"/>
                <a:t>향상</a:t>
              </a:r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xmlns="" id="{DEC49578-EBE2-42AB-AF39-2308A900E60F}"/>
              </a:ext>
            </a:extLst>
          </p:cNvPr>
          <p:cNvGrpSpPr/>
          <p:nvPr/>
        </p:nvGrpSpPr>
        <p:grpSpPr>
          <a:xfrm>
            <a:off x="7974059" y="5157394"/>
            <a:ext cx="2842004" cy="986261"/>
            <a:chOff x="7974059" y="5157394"/>
            <a:chExt cx="2842004" cy="986261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xmlns="" id="{B6C99E21-B178-438A-A628-24BDFE2B7B13}"/>
                </a:ext>
              </a:extLst>
            </p:cNvPr>
            <p:cNvSpPr/>
            <p:nvPr/>
          </p:nvSpPr>
          <p:spPr>
            <a:xfrm>
              <a:off x="7974059" y="5157394"/>
              <a:ext cx="2842004" cy="986261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C001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xmlns="" id="{6A6F62C0-E744-45DD-A08F-B8D8CD4F0800}"/>
                </a:ext>
              </a:extLst>
            </p:cNvPr>
            <p:cNvSpPr txBox="1"/>
            <p:nvPr/>
          </p:nvSpPr>
          <p:spPr>
            <a:xfrm>
              <a:off x="8349401" y="5303862"/>
              <a:ext cx="206979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/>
                <a:t>지역 경제활성화</a:t>
              </a:r>
              <a:endParaRPr lang="en-US" altLang="ko-KR" sz="2000" dirty="0"/>
            </a:p>
            <a:p>
              <a:pPr algn="ctr"/>
              <a:r>
                <a:rPr lang="ko-KR" altLang="en-US" sz="2000" dirty="0"/>
                <a:t>및 일자리 창출</a:t>
              </a:r>
            </a:p>
          </p:txBody>
        </p:sp>
      </p:grpSp>
      <p:grpSp>
        <p:nvGrpSpPr>
          <p:cNvPr id="73" name="그룹 72">
            <a:extLst>
              <a:ext uri="{FF2B5EF4-FFF2-40B4-BE49-F238E27FC236}">
                <a16:creationId xmlns:a16="http://schemas.microsoft.com/office/drawing/2014/main" xmlns="" id="{3125F0F4-B35E-4AEE-ADA1-51A9D58C2292}"/>
              </a:ext>
            </a:extLst>
          </p:cNvPr>
          <p:cNvGrpSpPr/>
          <p:nvPr/>
        </p:nvGrpSpPr>
        <p:grpSpPr>
          <a:xfrm>
            <a:off x="836561" y="2665399"/>
            <a:ext cx="5381361" cy="994499"/>
            <a:chOff x="836561" y="2665399"/>
            <a:chExt cx="5381361" cy="994499"/>
          </a:xfrm>
        </p:grpSpPr>
        <p:sp>
          <p:nvSpPr>
            <p:cNvPr id="42" name="모서리가 둥근 직사각형 51">
              <a:extLst>
                <a:ext uri="{FF2B5EF4-FFF2-40B4-BE49-F238E27FC236}">
                  <a16:creationId xmlns:a16="http://schemas.microsoft.com/office/drawing/2014/main" xmlns="" id="{822C7AB9-0C4F-4BC3-BF15-3A8DB65BCBF3}"/>
                </a:ext>
              </a:extLst>
            </p:cNvPr>
            <p:cNvSpPr/>
            <p:nvPr/>
          </p:nvSpPr>
          <p:spPr>
            <a:xfrm rot="5400000">
              <a:off x="3049127" y="482865"/>
              <a:ext cx="986259" cy="5351331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solidFill>
                <a:srgbClr val="C001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xmlns="" id="{4701E348-FFEB-4A82-BDFB-F6F88A934EBB}"/>
                </a:ext>
              </a:extLst>
            </p:cNvPr>
            <p:cNvSpPr/>
            <p:nvPr/>
          </p:nvSpPr>
          <p:spPr>
            <a:xfrm>
              <a:off x="836561" y="2665399"/>
              <a:ext cx="1027249" cy="994499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C001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xmlns="" id="{4103649A-D09E-4075-9424-3A4FF8A3D457}"/>
                </a:ext>
              </a:extLst>
            </p:cNvPr>
            <p:cNvSpPr txBox="1"/>
            <p:nvPr/>
          </p:nvSpPr>
          <p:spPr>
            <a:xfrm>
              <a:off x="1831061" y="2747149"/>
              <a:ext cx="4238661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/>
                <a:t>본 사업을 </a:t>
              </a:r>
              <a:r>
                <a:rPr lang="ko-KR" altLang="en-US" sz="1600" dirty="0"/>
                <a:t>구현할 데이터를 대전시에서 제공</a:t>
              </a:r>
              <a:endParaRPr lang="en-US" altLang="ko-KR" sz="1600" dirty="0"/>
            </a:p>
            <a:p>
              <a:r>
                <a:rPr lang="ko-KR" altLang="en-US" sz="1600" dirty="0"/>
                <a:t>하지 않아 향후 데이터가 보충된다면 같은</a:t>
              </a:r>
              <a:endParaRPr lang="en-US" altLang="ko-KR" sz="1600" dirty="0"/>
            </a:p>
            <a:p>
              <a:r>
                <a:rPr lang="ko-KR" altLang="en-US" sz="1600" dirty="0"/>
                <a:t>방법으로 대전시 전 지역에 대한 분석 가능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xmlns="" id="{4410EDF2-6A28-4446-8486-DE190D3E3817}"/>
                </a:ext>
              </a:extLst>
            </p:cNvPr>
            <p:cNvSpPr txBox="1"/>
            <p:nvPr/>
          </p:nvSpPr>
          <p:spPr>
            <a:xfrm>
              <a:off x="1047208" y="2683823"/>
              <a:ext cx="585417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5400" b="1" dirty="0">
                  <a:solidFill>
                    <a:srgbClr val="C00101"/>
                  </a:solidFill>
                </a:rPr>
                <a:t>2</a:t>
              </a:r>
              <a:endParaRPr lang="ko-KR" altLang="en-US" sz="5400" b="1" dirty="0">
                <a:solidFill>
                  <a:srgbClr val="C00101"/>
                </a:solidFill>
              </a:endParaRPr>
            </a:p>
          </p:txBody>
        </p:sp>
      </p:grpSp>
      <p:grpSp>
        <p:nvGrpSpPr>
          <p:cNvPr id="75" name="그룹 74">
            <a:extLst>
              <a:ext uri="{FF2B5EF4-FFF2-40B4-BE49-F238E27FC236}">
                <a16:creationId xmlns:a16="http://schemas.microsoft.com/office/drawing/2014/main" xmlns="" id="{E8B90E34-2E8F-4B78-8988-C45355F59D36}"/>
              </a:ext>
            </a:extLst>
          </p:cNvPr>
          <p:cNvGrpSpPr/>
          <p:nvPr/>
        </p:nvGrpSpPr>
        <p:grpSpPr>
          <a:xfrm>
            <a:off x="836561" y="5177966"/>
            <a:ext cx="5381359" cy="994499"/>
            <a:chOff x="836561" y="5177966"/>
            <a:chExt cx="5381359" cy="994499"/>
          </a:xfrm>
        </p:grpSpPr>
        <p:sp>
          <p:nvSpPr>
            <p:cNvPr id="48" name="모서리가 둥근 직사각형 60">
              <a:extLst>
                <a:ext uri="{FF2B5EF4-FFF2-40B4-BE49-F238E27FC236}">
                  <a16:creationId xmlns:a16="http://schemas.microsoft.com/office/drawing/2014/main" xmlns="" id="{3051482B-0471-4C08-9121-C6F940C736A0}"/>
                </a:ext>
              </a:extLst>
            </p:cNvPr>
            <p:cNvSpPr/>
            <p:nvPr/>
          </p:nvSpPr>
          <p:spPr>
            <a:xfrm rot="5400000">
              <a:off x="3049126" y="2995433"/>
              <a:ext cx="986259" cy="5351329"/>
            </a:xfrm>
            <a:prstGeom prst="roundRect">
              <a:avLst>
                <a:gd name="adj" fmla="val 46056"/>
              </a:avLst>
            </a:prstGeom>
            <a:solidFill>
              <a:schemeClr val="bg1"/>
            </a:solidFill>
            <a:ln w="25400">
              <a:solidFill>
                <a:srgbClr val="C001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49" name="타원 48">
              <a:extLst>
                <a:ext uri="{FF2B5EF4-FFF2-40B4-BE49-F238E27FC236}">
                  <a16:creationId xmlns:a16="http://schemas.microsoft.com/office/drawing/2014/main" xmlns="" id="{325CF54E-12DC-4816-8DEB-408B23CF8D75}"/>
                </a:ext>
              </a:extLst>
            </p:cNvPr>
            <p:cNvSpPr/>
            <p:nvPr/>
          </p:nvSpPr>
          <p:spPr>
            <a:xfrm>
              <a:off x="836561" y="5177966"/>
              <a:ext cx="1027249" cy="994499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C001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xmlns="" id="{AC8FAE80-09F6-4D80-87EA-EBCB23EDB81B}"/>
                </a:ext>
              </a:extLst>
            </p:cNvPr>
            <p:cNvSpPr txBox="1"/>
            <p:nvPr/>
          </p:nvSpPr>
          <p:spPr>
            <a:xfrm>
              <a:off x="1831061" y="5365417"/>
              <a:ext cx="376737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/>
                <a:t>전략적인 창업 컨설팅을 통한</a:t>
              </a:r>
              <a:endParaRPr lang="en-US" altLang="ko-KR" sz="1600" dirty="0"/>
            </a:p>
            <a:p>
              <a:r>
                <a:rPr lang="ko-KR" altLang="en-US" sz="1600" dirty="0"/>
                <a:t>창업 대비 </a:t>
              </a:r>
              <a:r>
                <a:rPr lang="ko-KR" altLang="en-US" sz="1600" dirty="0" err="1"/>
                <a:t>폐업률</a:t>
              </a:r>
              <a:r>
                <a:rPr lang="ko-KR" altLang="en-US" sz="1600" dirty="0"/>
                <a:t> 감소 및 일자리 창출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xmlns="" id="{2F4AFF7F-5B66-48F9-A446-3A2EF1BE4DFF}"/>
                </a:ext>
              </a:extLst>
            </p:cNvPr>
            <p:cNvSpPr txBox="1"/>
            <p:nvPr/>
          </p:nvSpPr>
          <p:spPr>
            <a:xfrm>
              <a:off x="1031947" y="5196075"/>
              <a:ext cx="585417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5400" b="1" dirty="0">
                  <a:solidFill>
                    <a:srgbClr val="C00101"/>
                  </a:solidFill>
                </a:rPr>
                <a:t>4</a:t>
              </a:r>
              <a:endParaRPr lang="ko-KR" altLang="en-US" sz="5400" b="1" dirty="0">
                <a:solidFill>
                  <a:srgbClr val="C00101"/>
                </a:solidFill>
              </a:endParaRPr>
            </a:p>
          </p:txBody>
        </p:sp>
      </p:grpSp>
      <p:grpSp>
        <p:nvGrpSpPr>
          <p:cNvPr id="74" name="그룹 73">
            <a:extLst>
              <a:ext uri="{FF2B5EF4-FFF2-40B4-BE49-F238E27FC236}">
                <a16:creationId xmlns:a16="http://schemas.microsoft.com/office/drawing/2014/main" xmlns="" id="{2520C0F4-0441-4E97-A0C9-3D880B11C99F}"/>
              </a:ext>
            </a:extLst>
          </p:cNvPr>
          <p:cNvGrpSpPr/>
          <p:nvPr/>
        </p:nvGrpSpPr>
        <p:grpSpPr>
          <a:xfrm>
            <a:off x="836562" y="3920544"/>
            <a:ext cx="5381360" cy="994499"/>
            <a:chOff x="836562" y="3920544"/>
            <a:chExt cx="5381360" cy="994499"/>
          </a:xfrm>
        </p:grpSpPr>
        <p:sp>
          <p:nvSpPr>
            <p:cNvPr id="45" name="모서리가 둥근 직사각형 55">
              <a:extLst>
                <a:ext uri="{FF2B5EF4-FFF2-40B4-BE49-F238E27FC236}">
                  <a16:creationId xmlns:a16="http://schemas.microsoft.com/office/drawing/2014/main" xmlns="" id="{0E88B6C0-A2A7-4832-B606-CAD954ED2C3C}"/>
                </a:ext>
              </a:extLst>
            </p:cNvPr>
            <p:cNvSpPr/>
            <p:nvPr/>
          </p:nvSpPr>
          <p:spPr>
            <a:xfrm rot="5400000">
              <a:off x="3049127" y="1738011"/>
              <a:ext cx="986259" cy="5351330"/>
            </a:xfrm>
            <a:prstGeom prst="roundRect">
              <a:avLst>
                <a:gd name="adj" fmla="val 44444"/>
              </a:avLst>
            </a:prstGeom>
            <a:solidFill>
              <a:schemeClr val="bg1"/>
            </a:solidFill>
            <a:ln w="25400">
              <a:solidFill>
                <a:srgbClr val="C001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xmlns="" id="{45FB0739-B6FD-4289-AEAA-C81D9C7A4974}"/>
                </a:ext>
              </a:extLst>
            </p:cNvPr>
            <p:cNvSpPr/>
            <p:nvPr/>
          </p:nvSpPr>
          <p:spPr>
            <a:xfrm>
              <a:off x="836562" y="3920544"/>
              <a:ext cx="1027249" cy="994499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C001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xmlns="" id="{BE3EFD74-17A0-4E51-ACA3-1AB34126C2B4}"/>
                </a:ext>
              </a:extLst>
            </p:cNvPr>
            <p:cNvSpPr txBox="1"/>
            <p:nvPr/>
          </p:nvSpPr>
          <p:spPr>
            <a:xfrm>
              <a:off x="1047208" y="3944223"/>
              <a:ext cx="585417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5400" b="1" dirty="0">
                  <a:solidFill>
                    <a:srgbClr val="C00101"/>
                  </a:solidFill>
                </a:rPr>
                <a:t>3</a:t>
              </a:r>
              <a:endParaRPr lang="ko-KR" altLang="en-US" sz="5400" b="1" dirty="0">
                <a:solidFill>
                  <a:srgbClr val="C00101"/>
                </a:solidFill>
              </a:endParaRP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xmlns="" id="{6C57E8F7-1BD7-4060-8307-359330E769A1}"/>
                </a:ext>
              </a:extLst>
            </p:cNvPr>
            <p:cNvSpPr txBox="1"/>
            <p:nvPr/>
          </p:nvSpPr>
          <p:spPr>
            <a:xfrm>
              <a:off x="1831061" y="4125404"/>
              <a:ext cx="347883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/>
                <a:t>기존의 창업지원 사업으로 낭비되던</a:t>
              </a:r>
              <a:endParaRPr lang="en-US" altLang="ko-KR" sz="1600" dirty="0"/>
            </a:p>
            <a:p>
              <a:r>
                <a:rPr lang="ko-KR" altLang="en-US" sz="1600" dirty="0"/>
                <a:t>국가 예산 손실 방지</a:t>
              </a:r>
              <a:endParaRPr lang="en-US" altLang="ko-KR" sz="1600" dirty="0"/>
            </a:p>
          </p:txBody>
        </p:sp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xmlns="" id="{CE30153E-D8F0-42C4-AF14-10F1882AAB45}"/>
              </a:ext>
            </a:extLst>
          </p:cNvPr>
          <p:cNvGrpSpPr/>
          <p:nvPr/>
        </p:nvGrpSpPr>
        <p:grpSpPr>
          <a:xfrm>
            <a:off x="836562" y="1401559"/>
            <a:ext cx="5381362" cy="1002050"/>
            <a:chOff x="836562" y="1401559"/>
            <a:chExt cx="5381362" cy="1002050"/>
          </a:xfrm>
        </p:grpSpPr>
        <p:sp>
          <p:nvSpPr>
            <p:cNvPr id="39" name="모서리가 둥근 직사각형 48">
              <a:extLst>
                <a:ext uri="{FF2B5EF4-FFF2-40B4-BE49-F238E27FC236}">
                  <a16:creationId xmlns:a16="http://schemas.microsoft.com/office/drawing/2014/main" xmlns="" id="{71805D83-FD1D-40DE-92E7-DFC1226344C9}"/>
                </a:ext>
              </a:extLst>
            </p:cNvPr>
            <p:cNvSpPr/>
            <p:nvPr/>
          </p:nvSpPr>
          <p:spPr>
            <a:xfrm rot="5400000">
              <a:off x="3049128" y="-773424"/>
              <a:ext cx="986259" cy="535133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solidFill>
                <a:srgbClr val="C001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xmlns="" id="{894B9A62-A719-4E3A-9CAC-66502EBB7C2C}"/>
                </a:ext>
              </a:extLst>
            </p:cNvPr>
            <p:cNvSpPr/>
            <p:nvPr/>
          </p:nvSpPr>
          <p:spPr>
            <a:xfrm>
              <a:off x="836562" y="1409110"/>
              <a:ext cx="1027249" cy="994499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C001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xmlns="" id="{EE1809DE-114B-413A-A0C8-843B07CD1F1B}"/>
                </a:ext>
              </a:extLst>
            </p:cNvPr>
            <p:cNvSpPr txBox="1"/>
            <p:nvPr/>
          </p:nvSpPr>
          <p:spPr>
            <a:xfrm>
              <a:off x="1047207" y="1401559"/>
              <a:ext cx="585417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5400" b="1" dirty="0">
                  <a:solidFill>
                    <a:srgbClr val="C00101"/>
                  </a:solidFill>
                </a:rPr>
                <a:t>1</a:t>
              </a:r>
              <a:endParaRPr lang="ko-KR" altLang="en-US" sz="5400" b="1" dirty="0">
                <a:solidFill>
                  <a:srgbClr val="C00101"/>
                </a:solidFill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xmlns="" id="{E38D2E39-CEED-44F3-801A-562FF50EC4BB}"/>
                </a:ext>
              </a:extLst>
            </p:cNvPr>
            <p:cNvSpPr txBox="1"/>
            <p:nvPr/>
          </p:nvSpPr>
          <p:spPr>
            <a:xfrm>
              <a:off x="1831061" y="1618090"/>
              <a:ext cx="417614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 err="1"/>
                <a:t>창업가가</a:t>
              </a:r>
              <a:r>
                <a:rPr lang="ko-KR" altLang="en-US" sz="1600" dirty="0"/>
                <a:t> 창업을 충분히 판단할 수 있도록</a:t>
              </a:r>
              <a:endParaRPr lang="en-US" altLang="ko-KR" sz="1600" dirty="0"/>
            </a:p>
            <a:p>
              <a:r>
                <a:rPr lang="ko-KR" altLang="en-US" sz="1600" dirty="0"/>
                <a:t>실질적으로 필요한 정보 제공</a:t>
              </a:r>
              <a:r>
                <a:rPr lang="en-US" altLang="ko-KR" sz="1200" dirty="0"/>
                <a:t>(</a:t>
              </a:r>
              <a:r>
                <a:rPr lang="ko-KR" altLang="en-US" sz="1200" dirty="0"/>
                <a:t>임대료</a:t>
              </a:r>
              <a:r>
                <a:rPr lang="en-US" altLang="ko-KR" sz="1200" dirty="0"/>
                <a:t>, </a:t>
              </a:r>
              <a:r>
                <a:rPr lang="ko-KR" altLang="en-US" sz="1200" dirty="0" err="1"/>
                <a:t>공실률</a:t>
              </a:r>
              <a:r>
                <a:rPr lang="ko-KR" altLang="en-US" sz="1200" dirty="0"/>
                <a:t> 등</a:t>
              </a:r>
              <a:r>
                <a:rPr lang="en-US" altLang="ko-KR" sz="1200" dirty="0"/>
                <a:t>)</a:t>
              </a:r>
              <a:endParaRPr lang="ko-KR" altLang="en-US" sz="1600" dirty="0"/>
            </a:p>
          </p:txBody>
        </p:sp>
      </p:grpSp>
      <p:sp>
        <p:nvSpPr>
          <p:cNvPr id="70" name="직사각형 69">
            <a:extLst>
              <a:ext uri="{FF2B5EF4-FFF2-40B4-BE49-F238E27FC236}">
                <a16:creationId xmlns:a16="http://schemas.microsoft.com/office/drawing/2014/main" xmlns="" id="{6BF74117-8D61-4545-9A08-C0F064130D5C}"/>
              </a:ext>
            </a:extLst>
          </p:cNvPr>
          <p:cNvSpPr/>
          <p:nvPr/>
        </p:nvSpPr>
        <p:spPr>
          <a:xfrm>
            <a:off x="0" y="0"/>
            <a:ext cx="12192000" cy="691662"/>
          </a:xfrm>
          <a:prstGeom prst="rect">
            <a:avLst/>
          </a:prstGeom>
          <a:gradFill flip="none" rotWithShape="1">
            <a:gsLst>
              <a:gs pos="0">
                <a:srgbClr val="C00000"/>
              </a:gs>
              <a:gs pos="100000">
                <a:schemeClr val="accent3">
                  <a:lumMod val="7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4-2) </a:t>
            </a:r>
            <a:r>
              <a:rPr lang="ko-KR" altLang="en-US" sz="2400" b="1" dirty="0"/>
              <a:t>상권분석 서비스의 기대효과</a:t>
            </a:r>
          </a:p>
        </p:txBody>
      </p: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xmlns="" id="{1FA9B14C-1B56-4FD0-9009-0056CB535639}"/>
              </a:ext>
            </a:extLst>
          </p:cNvPr>
          <p:cNvCxnSpPr>
            <a:cxnSpLocks/>
          </p:cNvCxnSpPr>
          <p:nvPr/>
        </p:nvCxnSpPr>
        <p:spPr>
          <a:xfrm>
            <a:off x="0" y="710712"/>
            <a:ext cx="12192000" cy="0"/>
          </a:xfrm>
          <a:prstGeom prst="line">
            <a:avLst/>
          </a:prstGeom>
          <a:ln w="38100">
            <a:gradFill>
              <a:gsLst>
                <a:gs pos="0">
                  <a:schemeClr val="bg1">
                    <a:lumMod val="85000"/>
                  </a:schemeClr>
                </a:gs>
                <a:gs pos="100000">
                  <a:schemeClr val="tx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563546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51" grpId="0" animBg="1"/>
      <p:bldP spid="52" grpId="0" animBg="1"/>
      <p:bldP spid="5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 rot="2700000">
            <a:off x="2201569" y="2461493"/>
            <a:ext cx="972889" cy="972889"/>
          </a:xfrm>
          <a:prstGeom prst="rect">
            <a:avLst/>
          </a:prstGeom>
          <a:solidFill>
            <a:srgbClr val="C00101"/>
          </a:solidFill>
          <a:ln>
            <a:solidFill>
              <a:srgbClr val="A6001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연결선 17"/>
          <p:cNvCxnSpPr>
            <a:cxnSpLocks/>
          </p:cNvCxnSpPr>
          <p:nvPr/>
        </p:nvCxnSpPr>
        <p:spPr>
          <a:xfrm>
            <a:off x="6096000" y="3401226"/>
            <a:ext cx="6096000" cy="0"/>
          </a:xfrm>
          <a:prstGeom prst="line">
            <a:avLst/>
          </a:prstGeom>
          <a:ln>
            <a:solidFill>
              <a:srgbClr val="A600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0" y="3401226"/>
            <a:ext cx="2093720" cy="0"/>
          </a:xfrm>
          <a:prstGeom prst="line">
            <a:avLst/>
          </a:prstGeom>
          <a:ln>
            <a:solidFill>
              <a:srgbClr val="A600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375949" y="2967479"/>
            <a:ext cx="2870847" cy="646331"/>
          </a:xfrm>
          <a:prstGeom prst="rect">
            <a:avLst/>
          </a:prstGeom>
          <a:solidFill>
            <a:srgbClr val="F7F7F7"/>
          </a:solidFill>
        </p:spPr>
        <p:txBody>
          <a:bodyPr wrap="square" rtlCol="0">
            <a:spAutoFit/>
          </a:bodyPr>
          <a:lstStyle/>
          <a:p>
            <a:r>
              <a:rPr lang="ko-KR" altLang="en-US" sz="3600" spc="-150" dirty="0">
                <a:solidFill>
                  <a:srgbClr val="4E4E4E"/>
                </a:solidFill>
                <a:latin typeface="+mn-ea"/>
              </a:rPr>
              <a:t>감사합니다</a:t>
            </a:r>
            <a:r>
              <a:rPr lang="en-US" altLang="ko-KR" sz="3600" spc="-150" dirty="0">
                <a:solidFill>
                  <a:srgbClr val="4E4E4E"/>
                </a:solidFill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9782203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 rot="2700000">
            <a:off x="2201569" y="2461493"/>
            <a:ext cx="972889" cy="972889"/>
          </a:xfrm>
          <a:prstGeom prst="rect">
            <a:avLst/>
          </a:prstGeom>
          <a:noFill/>
          <a:ln>
            <a:solidFill>
              <a:srgbClr val="A6001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2817596" y="3058017"/>
            <a:ext cx="439318" cy="485228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2851820" y="2972452"/>
            <a:ext cx="4711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A60014"/>
                </a:solidFill>
                <a:ea typeface="KoPub돋움체 Bold" panose="00000800000000000000" pitchFamily="2" charset="-127"/>
              </a:rPr>
              <a:t>5.</a:t>
            </a:r>
            <a:endParaRPr lang="ko-KR" altLang="en-US" sz="2800" dirty="0">
              <a:solidFill>
                <a:srgbClr val="A60014"/>
              </a:solidFill>
              <a:ea typeface="KoPub돋움체 Bold" panose="00000800000000000000" pitchFamily="2" charset="-127"/>
            </a:endParaRPr>
          </a:p>
        </p:txBody>
      </p:sp>
      <p:cxnSp>
        <p:nvCxnSpPr>
          <p:cNvPr id="18" name="직선 연결선 17"/>
          <p:cNvCxnSpPr>
            <a:cxnSpLocks/>
          </p:cNvCxnSpPr>
          <p:nvPr/>
        </p:nvCxnSpPr>
        <p:spPr>
          <a:xfrm>
            <a:off x="8088923" y="3401226"/>
            <a:ext cx="4103077" cy="0"/>
          </a:xfrm>
          <a:prstGeom prst="line">
            <a:avLst/>
          </a:prstGeom>
          <a:ln>
            <a:solidFill>
              <a:srgbClr val="A600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0" y="3401226"/>
            <a:ext cx="2093720" cy="0"/>
          </a:xfrm>
          <a:prstGeom prst="line">
            <a:avLst/>
          </a:prstGeom>
          <a:ln>
            <a:solidFill>
              <a:srgbClr val="A600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375949" y="2967479"/>
            <a:ext cx="7701626" cy="646331"/>
          </a:xfrm>
          <a:prstGeom prst="rect">
            <a:avLst/>
          </a:prstGeom>
          <a:solidFill>
            <a:srgbClr val="F7F7F7"/>
          </a:solidFill>
        </p:spPr>
        <p:txBody>
          <a:bodyPr wrap="square" rtlCol="0">
            <a:spAutoFit/>
          </a:bodyPr>
          <a:lstStyle/>
          <a:p>
            <a:r>
              <a:rPr lang="ko-KR" altLang="en-US" sz="3600" spc="-150" dirty="0">
                <a:solidFill>
                  <a:srgbClr val="4E4E4E"/>
                </a:solidFill>
                <a:latin typeface="+mn-ea"/>
              </a:rPr>
              <a:t>부록 및 참고자료</a:t>
            </a:r>
            <a:endParaRPr lang="en-US" altLang="ko-KR" sz="3600" spc="-150" dirty="0">
              <a:solidFill>
                <a:srgbClr val="4E4E4E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3180036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둥근 모서리 8">
            <a:extLst>
              <a:ext uri="{FF2B5EF4-FFF2-40B4-BE49-F238E27FC236}">
                <a16:creationId xmlns:a16="http://schemas.microsoft.com/office/drawing/2014/main" xmlns="" id="{04BCADAC-A52E-4240-BFCC-56D088FADAE3}"/>
              </a:ext>
            </a:extLst>
          </p:cNvPr>
          <p:cNvSpPr/>
          <p:nvPr/>
        </p:nvSpPr>
        <p:spPr>
          <a:xfrm>
            <a:off x="942976" y="1964848"/>
            <a:ext cx="1189127" cy="552812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유동인구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KoPubWorld돋움체 Light" panose="00000300000000000000" pitchFamily="2" charset="-127"/>
            </a:endParaRPr>
          </a:p>
          <a:p>
            <a:pPr algn="ctr"/>
            <a:r>
              <a:rPr lang="en-US" altLang="ko-KR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2014~2019</a:t>
            </a:r>
            <a:endParaRPr lang="ko-KR" altLang="en-US" sz="10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KoPubWorld돋움체 Light" panose="00000300000000000000" pitchFamily="2" charset="-127"/>
            </a:endParaRPr>
          </a:p>
        </p:txBody>
      </p:sp>
      <p:sp>
        <p:nvSpPr>
          <p:cNvPr id="6" name="사각형: 둥근 모서리 9">
            <a:extLst>
              <a:ext uri="{FF2B5EF4-FFF2-40B4-BE49-F238E27FC236}">
                <a16:creationId xmlns:a16="http://schemas.microsoft.com/office/drawing/2014/main" xmlns="" id="{3D84FC3C-827F-4E53-9FAC-FEE97B06E7C4}"/>
              </a:ext>
            </a:extLst>
          </p:cNvPr>
          <p:cNvSpPr/>
          <p:nvPr/>
        </p:nvSpPr>
        <p:spPr>
          <a:xfrm>
            <a:off x="6953385" y="3400932"/>
            <a:ext cx="1389617" cy="531887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5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임대료</a:t>
            </a:r>
            <a:endParaRPr lang="en-US" altLang="ko-KR" sz="105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KoPubWorld돋움체 Light" panose="00000300000000000000" pitchFamily="2" charset="-127"/>
            </a:endParaRPr>
          </a:p>
          <a:p>
            <a:pPr algn="ctr"/>
            <a:r>
              <a:rPr lang="en-US" altLang="ko-KR" sz="105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2017~2019</a:t>
            </a:r>
          </a:p>
          <a:p>
            <a:pPr algn="ctr"/>
            <a:r>
              <a:rPr lang="en-US" altLang="ko-KR" sz="105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2017~2019</a:t>
            </a:r>
            <a:r>
              <a:rPr lang="ko-KR" altLang="en-US" sz="105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만 제공</a:t>
            </a:r>
          </a:p>
        </p:txBody>
      </p:sp>
      <p:sp>
        <p:nvSpPr>
          <p:cNvPr id="7" name="사각형: 둥근 모서리 10">
            <a:extLst>
              <a:ext uri="{FF2B5EF4-FFF2-40B4-BE49-F238E27FC236}">
                <a16:creationId xmlns:a16="http://schemas.microsoft.com/office/drawing/2014/main" xmlns="" id="{F49ACC02-0231-4241-B26F-AD2A3926D62D}"/>
              </a:ext>
            </a:extLst>
          </p:cNvPr>
          <p:cNvSpPr/>
          <p:nvPr/>
        </p:nvSpPr>
        <p:spPr>
          <a:xfrm>
            <a:off x="3062189" y="1958776"/>
            <a:ext cx="1719792" cy="552812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조인</a:t>
            </a:r>
            <a:r>
              <a:rPr lang="en-US" altLang="ko-KR" sz="11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 </a:t>
            </a:r>
            <a:r>
              <a:rPr lang="ko-KR" altLang="en-US" sz="11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조건</a:t>
            </a:r>
            <a:endParaRPr lang="en-US" altLang="ko-KR" sz="11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KoPubWorld돋움체 Light" panose="00000300000000000000" pitchFamily="2" charset="-127"/>
            </a:endParaRPr>
          </a:p>
          <a:p>
            <a:pPr algn="ctr"/>
            <a:r>
              <a:rPr lang="ko-KR" altLang="en-US" sz="11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상권코드 </a:t>
            </a:r>
            <a:r>
              <a:rPr lang="en-US" altLang="ko-KR" sz="11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– </a:t>
            </a:r>
            <a:r>
              <a:rPr lang="ko-KR" altLang="en-US" sz="11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행정동</a:t>
            </a:r>
            <a:r>
              <a:rPr lang="ko-KR" altLang="en-US" sz="11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 코드</a:t>
            </a:r>
          </a:p>
        </p:txBody>
      </p:sp>
      <p:sp>
        <p:nvSpPr>
          <p:cNvPr id="8" name="사각형: 둥근 모서리 11">
            <a:extLst>
              <a:ext uri="{FF2B5EF4-FFF2-40B4-BE49-F238E27FC236}">
                <a16:creationId xmlns:a16="http://schemas.microsoft.com/office/drawing/2014/main" xmlns="" id="{731A773F-0A6B-419A-880F-65598D45B72F}"/>
              </a:ext>
            </a:extLst>
          </p:cNvPr>
          <p:cNvSpPr/>
          <p:nvPr/>
        </p:nvSpPr>
        <p:spPr>
          <a:xfrm>
            <a:off x="6953386" y="2757617"/>
            <a:ext cx="1389617" cy="531887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5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공실률</a:t>
            </a:r>
            <a:r>
              <a:rPr lang="ko-KR" altLang="en-US" sz="105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 </a:t>
            </a:r>
            <a:endParaRPr lang="en-US" altLang="ko-KR" sz="105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KoPubWorld돋움체 Light" panose="00000300000000000000" pitchFamily="2" charset="-127"/>
            </a:endParaRPr>
          </a:p>
          <a:p>
            <a:pPr algn="ctr"/>
            <a:r>
              <a:rPr lang="en-US" altLang="ko-KR" sz="105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2013~2019</a:t>
            </a:r>
          </a:p>
          <a:p>
            <a:pPr algn="ctr"/>
            <a:r>
              <a:rPr lang="en-US" altLang="ko-KR" sz="105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37 </a:t>
            </a:r>
            <a:r>
              <a:rPr lang="ko-KR" altLang="en-US" sz="105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상권만 제공</a:t>
            </a:r>
          </a:p>
        </p:txBody>
      </p:sp>
      <p:sp>
        <p:nvSpPr>
          <p:cNvPr id="9" name="사각형: 둥근 모서리 12">
            <a:extLst>
              <a:ext uri="{FF2B5EF4-FFF2-40B4-BE49-F238E27FC236}">
                <a16:creationId xmlns:a16="http://schemas.microsoft.com/office/drawing/2014/main" xmlns="" id="{81A9087A-62F9-4011-8F37-C30F47C49D92}"/>
              </a:ext>
            </a:extLst>
          </p:cNvPr>
          <p:cNvSpPr/>
          <p:nvPr/>
        </p:nvSpPr>
        <p:spPr>
          <a:xfrm>
            <a:off x="5461246" y="2757616"/>
            <a:ext cx="1189127" cy="531887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Medium" panose="00000600000000000000" pitchFamily="2" charset="-127"/>
              </a:rPr>
              <a:t>예측 </a:t>
            </a:r>
            <a:r>
              <a:rPr lang="ko-KR" altLang="en-US" sz="1200" dirty="0" err="1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Medium" panose="00000600000000000000" pitchFamily="2" charset="-127"/>
              </a:rPr>
              <a:t>공실률</a:t>
            </a:r>
            <a:endParaRPr lang="en-US" altLang="ko-KR" sz="1200" dirty="0">
              <a:solidFill>
                <a:srgbClr val="C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KoPubWorld돋움체 Medium" panose="00000600000000000000" pitchFamily="2" charset="-127"/>
            </a:endParaRPr>
          </a:p>
          <a:p>
            <a:pPr algn="ctr"/>
            <a:r>
              <a:rPr lang="en-US" altLang="ko-KR" sz="1000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Medium" panose="00000600000000000000" pitchFamily="2" charset="-127"/>
              </a:rPr>
              <a:t>2015~2019</a:t>
            </a:r>
            <a:endParaRPr lang="ko-KR" altLang="en-US" sz="1000" dirty="0">
              <a:solidFill>
                <a:srgbClr val="C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KoPubWorld돋움체 Medium" panose="00000600000000000000" pitchFamily="2" charset="-127"/>
            </a:endParaRPr>
          </a:p>
        </p:txBody>
      </p:sp>
      <p:sp>
        <p:nvSpPr>
          <p:cNvPr id="10" name="사각형: 둥근 모서리 13">
            <a:extLst>
              <a:ext uri="{FF2B5EF4-FFF2-40B4-BE49-F238E27FC236}">
                <a16:creationId xmlns:a16="http://schemas.microsoft.com/office/drawing/2014/main" xmlns="" id="{E2708145-A825-43E4-B4E5-67C73830E9E8}"/>
              </a:ext>
            </a:extLst>
          </p:cNvPr>
          <p:cNvSpPr/>
          <p:nvPr/>
        </p:nvSpPr>
        <p:spPr>
          <a:xfrm>
            <a:off x="5461245" y="3431483"/>
            <a:ext cx="1189127" cy="531887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Medium" panose="00000600000000000000" pitchFamily="2" charset="-127"/>
              </a:rPr>
              <a:t>예측 임대료</a:t>
            </a:r>
            <a:endParaRPr lang="en-US" altLang="ko-KR" sz="1200" dirty="0">
              <a:solidFill>
                <a:srgbClr val="C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KoPubWorld돋움체 Medium" panose="00000600000000000000" pitchFamily="2" charset="-127"/>
            </a:endParaRPr>
          </a:p>
          <a:p>
            <a:pPr algn="ctr"/>
            <a:r>
              <a:rPr lang="en-US" altLang="ko-KR" sz="1000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Medium" panose="00000600000000000000" pitchFamily="2" charset="-127"/>
              </a:rPr>
              <a:t>2015~2019</a:t>
            </a:r>
            <a:endParaRPr lang="ko-KR" altLang="en-US" sz="1000" dirty="0">
              <a:solidFill>
                <a:srgbClr val="C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KoPubWorld돋움체 Medium" panose="00000600000000000000" pitchFamily="2" charset="-127"/>
            </a:endParaRPr>
          </a:p>
        </p:txBody>
      </p:sp>
      <p:sp>
        <p:nvSpPr>
          <p:cNvPr id="11" name="사각형: 둥근 모서리 14">
            <a:extLst>
              <a:ext uri="{FF2B5EF4-FFF2-40B4-BE49-F238E27FC236}">
                <a16:creationId xmlns:a16="http://schemas.microsoft.com/office/drawing/2014/main" xmlns="" id="{EF3082AA-A604-4247-B7EC-10693BB2FD27}"/>
              </a:ext>
            </a:extLst>
          </p:cNvPr>
          <p:cNvSpPr/>
          <p:nvPr/>
        </p:nvSpPr>
        <p:spPr>
          <a:xfrm>
            <a:off x="2810971" y="3114597"/>
            <a:ext cx="2194003" cy="862790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100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Medium" panose="00000600000000000000" pitchFamily="2" charset="-127"/>
              </a:rPr>
              <a:t>2015~2019</a:t>
            </a:r>
            <a:r>
              <a:rPr lang="ko-KR" altLang="en-US" sz="1100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Medium" panose="00000600000000000000" pitchFamily="2" charset="-127"/>
              </a:rPr>
              <a:t>년</a:t>
            </a:r>
            <a:endParaRPr lang="en-US" altLang="ko-KR" sz="1100" dirty="0">
              <a:solidFill>
                <a:srgbClr val="C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KoPubWorld돋움체 Medium" panose="00000600000000000000" pitchFamily="2" charset="-127"/>
            </a:endParaRPr>
          </a:p>
          <a:p>
            <a:pPr algn="ctr"/>
            <a:r>
              <a:rPr lang="ko-KR" altLang="en-US" sz="1100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Medium" panose="00000600000000000000" pitchFamily="2" charset="-127"/>
              </a:rPr>
              <a:t>약 </a:t>
            </a:r>
            <a:r>
              <a:rPr lang="en-US" altLang="ko-KR" sz="1100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Medium" panose="00000600000000000000" pitchFamily="2" charset="-127"/>
              </a:rPr>
              <a:t>1200</a:t>
            </a:r>
            <a:r>
              <a:rPr lang="ko-KR" altLang="en-US" sz="1100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Medium" panose="00000600000000000000" pitchFamily="2" charset="-127"/>
              </a:rPr>
              <a:t>개</a:t>
            </a:r>
            <a:r>
              <a:rPr lang="en-US" altLang="ko-KR" sz="1100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Medium" panose="00000600000000000000" pitchFamily="2" charset="-127"/>
              </a:rPr>
              <a:t> </a:t>
            </a:r>
            <a:r>
              <a:rPr lang="ko-KR" altLang="en-US" sz="1100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Medium" panose="00000600000000000000" pitchFamily="2" charset="-127"/>
              </a:rPr>
              <a:t>상권</a:t>
            </a:r>
            <a:r>
              <a:rPr lang="en-US" altLang="ko-KR" sz="1100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Medium" panose="00000600000000000000" pitchFamily="2" charset="-127"/>
              </a:rPr>
              <a:t> </a:t>
            </a:r>
          </a:p>
          <a:p>
            <a:pPr algn="ctr"/>
            <a:r>
              <a:rPr lang="ko-KR" altLang="en-US" sz="1100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Medium" panose="00000600000000000000" pitchFamily="2" charset="-127"/>
              </a:rPr>
              <a:t>약 </a:t>
            </a:r>
            <a:r>
              <a:rPr lang="en-US" altLang="ko-KR" sz="1100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Medium" panose="00000600000000000000" pitchFamily="2" charset="-127"/>
              </a:rPr>
              <a:t>350</a:t>
            </a:r>
            <a:r>
              <a:rPr lang="ko-KR" altLang="en-US" sz="1100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Medium" panose="00000600000000000000" pitchFamily="2" charset="-127"/>
              </a:rPr>
              <a:t>개</a:t>
            </a:r>
            <a:r>
              <a:rPr lang="en-US" altLang="ko-KR" sz="1100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Medium" panose="00000600000000000000" pitchFamily="2" charset="-127"/>
              </a:rPr>
              <a:t> </a:t>
            </a:r>
            <a:r>
              <a:rPr lang="ko-KR" altLang="en-US" sz="1100" dirty="0" err="1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Medium" panose="00000600000000000000" pitchFamily="2" charset="-127"/>
              </a:rPr>
              <a:t>행정동</a:t>
            </a:r>
            <a:endParaRPr lang="en-US" altLang="ko-KR" sz="1100" dirty="0">
              <a:solidFill>
                <a:srgbClr val="C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KoPubWorld돋움체 Medium" panose="00000600000000000000" pitchFamily="2" charset="-127"/>
            </a:endParaRPr>
          </a:p>
          <a:p>
            <a:pPr algn="ctr"/>
            <a:r>
              <a:rPr lang="en-US" altLang="ko-KR" sz="1100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Medium" panose="00000600000000000000" pitchFamily="2" charset="-127"/>
              </a:rPr>
              <a:t> </a:t>
            </a:r>
            <a:r>
              <a:rPr lang="ko-KR" altLang="en-US" sz="1100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Medium" panose="00000600000000000000" pitchFamily="2" charset="-127"/>
              </a:rPr>
              <a:t>약 </a:t>
            </a:r>
            <a:r>
              <a:rPr lang="en-US" altLang="ko-KR" sz="1100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Medium" panose="00000600000000000000" pitchFamily="2" charset="-127"/>
              </a:rPr>
              <a:t>45</a:t>
            </a:r>
            <a:r>
              <a:rPr lang="ko-KR" altLang="en-US" sz="1100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Medium" panose="00000600000000000000" pitchFamily="2" charset="-127"/>
              </a:rPr>
              <a:t>개</a:t>
            </a:r>
            <a:r>
              <a:rPr lang="en-US" altLang="ko-KR" sz="1100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Medium" panose="00000600000000000000" pitchFamily="2" charset="-127"/>
              </a:rPr>
              <a:t> </a:t>
            </a:r>
            <a:r>
              <a:rPr lang="ko-KR" altLang="en-US" sz="1100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Medium" panose="00000600000000000000" pitchFamily="2" charset="-127"/>
              </a:rPr>
              <a:t>업종</a:t>
            </a:r>
          </a:p>
        </p:txBody>
      </p:sp>
      <p:sp>
        <p:nvSpPr>
          <p:cNvPr id="14" name="사각형: 둥근 모서리 17">
            <a:extLst>
              <a:ext uri="{FF2B5EF4-FFF2-40B4-BE49-F238E27FC236}">
                <a16:creationId xmlns:a16="http://schemas.microsoft.com/office/drawing/2014/main" xmlns="" id="{22016E9D-CCF0-4A28-904F-862DAEDA44CD}"/>
              </a:ext>
            </a:extLst>
          </p:cNvPr>
          <p:cNvSpPr/>
          <p:nvPr/>
        </p:nvSpPr>
        <p:spPr>
          <a:xfrm>
            <a:off x="5305206" y="2441145"/>
            <a:ext cx="1501207" cy="1759409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KoPubWorld돋움체 Light" panose="00000300000000000000" pitchFamily="2" charset="-127"/>
            </a:endParaRPr>
          </a:p>
        </p:txBody>
      </p:sp>
      <p:sp>
        <p:nvSpPr>
          <p:cNvPr id="16" name="사각형: 둥근 모서리 8">
            <a:extLst>
              <a:ext uri="{FF2B5EF4-FFF2-40B4-BE49-F238E27FC236}">
                <a16:creationId xmlns:a16="http://schemas.microsoft.com/office/drawing/2014/main" xmlns="" id="{04BCADAC-A52E-4240-BFCC-56D088FADAE3}"/>
              </a:ext>
            </a:extLst>
          </p:cNvPr>
          <p:cNvSpPr/>
          <p:nvPr/>
        </p:nvSpPr>
        <p:spPr>
          <a:xfrm>
            <a:off x="942976" y="2630432"/>
            <a:ext cx="1189127" cy="552812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상주인구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KoPubWorld돋움체 Light" panose="00000300000000000000" pitchFamily="2" charset="-127"/>
            </a:endParaRPr>
          </a:p>
          <a:p>
            <a:pPr algn="ctr"/>
            <a:r>
              <a:rPr lang="en-US" altLang="ko-KR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2014~2019</a:t>
            </a:r>
            <a:endParaRPr lang="ko-KR" altLang="en-US" sz="10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KoPubWorld돋움체 Light" panose="00000300000000000000" pitchFamily="2" charset="-127"/>
            </a:endParaRPr>
          </a:p>
        </p:txBody>
      </p:sp>
      <p:sp>
        <p:nvSpPr>
          <p:cNvPr id="17" name="사각형: 둥근 모서리 8">
            <a:extLst>
              <a:ext uri="{FF2B5EF4-FFF2-40B4-BE49-F238E27FC236}">
                <a16:creationId xmlns:a16="http://schemas.microsoft.com/office/drawing/2014/main" xmlns="" id="{04BCADAC-A52E-4240-BFCC-56D088FADAE3}"/>
              </a:ext>
            </a:extLst>
          </p:cNvPr>
          <p:cNvSpPr/>
          <p:nvPr/>
        </p:nvSpPr>
        <p:spPr>
          <a:xfrm>
            <a:off x="942976" y="3281281"/>
            <a:ext cx="1189127" cy="552812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직장인구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KoPubWorld돋움체 Light" panose="00000300000000000000" pitchFamily="2" charset="-127"/>
            </a:endParaRPr>
          </a:p>
          <a:p>
            <a:pPr algn="ctr"/>
            <a:r>
              <a:rPr lang="en-US" altLang="ko-KR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2014~2019</a:t>
            </a:r>
            <a:endParaRPr lang="ko-KR" altLang="en-US" sz="10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KoPubWorld돋움체 Light" panose="00000300000000000000" pitchFamily="2" charset="-127"/>
            </a:endParaRPr>
          </a:p>
        </p:txBody>
      </p:sp>
      <p:sp>
        <p:nvSpPr>
          <p:cNvPr id="18" name="사각형: 둥근 모서리 8">
            <a:extLst>
              <a:ext uri="{FF2B5EF4-FFF2-40B4-BE49-F238E27FC236}">
                <a16:creationId xmlns:a16="http://schemas.microsoft.com/office/drawing/2014/main" xmlns="" id="{04BCADAC-A52E-4240-BFCC-56D088FADAE3}"/>
              </a:ext>
            </a:extLst>
          </p:cNvPr>
          <p:cNvSpPr/>
          <p:nvPr/>
        </p:nvSpPr>
        <p:spPr>
          <a:xfrm>
            <a:off x="942975" y="3894821"/>
            <a:ext cx="1189127" cy="552812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매출액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KoPubWorld돋움체 Light" panose="00000300000000000000" pitchFamily="2" charset="-127"/>
            </a:endParaRPr>
          </a:p>
          <a:p>
            <a:pPr algn="ctr"/>
            <a:r>
              <a:rPr lang="en-US" altLang="ko-KR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2014~2019</a:t>
            </a:r>
            <a:endParaRPr lang="ko-KR" altLang="en-US" sz="10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KoPubWorld돋움체 Light" panose="00000300000000000000" pitchFamily="2" charset="-127"/>
            </a:endParaRPr>
          </a:p>
        </p:txBody>
      </p:sp>
      <p:sp>
        <p:nvSpPr>
          <p:cNvPr id="20" name="사각형: 둥근 모서리 10">
            <a:extLst>
              <a:ext uri="{FF2B5EF4-FFF2-40B4-BE49-F238E27FC236}">
                <a16:creationId xmlns:a16="http://schemas.microsoft.com/office/drawing/2014/main" xmlns="" id="{F49ACC02-0231-4241-B26F-AD2A3926D62D}"/>
              </a:ext>
            </a:extLst>
          </p:cNvPr>
          <p:cNvSpPr/>
          <p:nvPr/>
        </p:nvSpPr>
        <p:spPr>
          <a:xfrm>
            <a:off x="5305206" y="2349620"/>
            <a:ext cx="1427894" cy="552812"/>
          </a:xfrm>
          <a:prstGeom prst="round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머신러닝</a:t>
            </a:r>
            <a:endParaRPr lang="ko-KR" altLang="en-US" sz="10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KoPubWorld돋움체 Light" panose="00000300000000000000" pitchFamily="2" charset="-127"/>
            </a:endParaRPr>
          </a:p>
        </p:txBody>
      </p:sp>
      <p:cxnSp>
        <p:nvCxnSpPr>
          <p:cNvPr id="56" name="꺾인 연결선 55"/>
          <p:cNvCxnSpPr>
            <a:cxnSpLocks/>
          </p:cNvCxnSpPr>
          <p:nvPr/>
        </p:nvCxnSpPr>
        <p:spPr>
          <a:xfrm rot="5400000" flipH="1" flipV="1">
            <a:off x="1298666" y="3074627"/>
            <a:ext cx="2036481" cy="363662"/>
          </a:xfrm>
          <a:prstGeom prst="bentConnector3">
            <a:avLst>
              <a:gd name="adj1" fmla="val 245"/>
            </a:avLst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직선 연결선 73"/>
          <p:cNvCxnSpPr>
            <a:stCxn id="16" idx="3"/>
          </p:cNvCxnSpPr>
          <p:nvPr/>
        </p:nvCxnSpPr>
        <p:spPr>
          <a:xfrm>
            <a:off x="2132103" y="2906838"/>
            <a:ext cx="366633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직선 연결선 74"/>
          <p:cNvCxnSpPr>
            <a:cxnSpLocks/>
          </p:cNvCxnSpPr>
          <p:nvPr/>
        </p:nvCxnSpPr>
        <p:spPr>
          <a:xfrm>
            <a:off x="2135076" y="3584925"/>
            <a:ext cx="363659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연결선: 꺾임 187">
            <a:extLst>
              <a:ext uri="{FF2B5EF4-FFF2-40B4-BE49-F238E27FC236}">
                <a16:creationId xmlns:a16="http://schemas.microsoft.com/office/drawing/2014/main" xmlns="" id="{9C9883CD-B84E-4A06-BB39-70E77ACB03BB}"/>
              </a:ext>
            </a:extLst>
          </p:cNvPr>
          <p:cNvCxnSpPr>
            <a:stCxn id="9" idx="1"/>
            <a:endCxn id="7" idx="3"/>
          </p:cNvCxnSpPr>
          <p:nvPr/>
        </p:nvCxnSpPr>
        <p:spPr>
          <a:xfrm rot="10800000">
            <a:off x="4781982" y="2235182"/>
            <a:ext cx="679265" cy="788378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꺾인 연결선 111"/>
          <p:cNvCxnSpPr>
            <a:stCxn id="10" idx="1"/>
          </p:cNvCxnSpPr>
          <p:nvPr/>
        </p:nvCxnSpPr>
        <p:spPr>
          <a:xfrm rot="10800000">
            <a:off x="5112890" y="3023559"/>
            <a:ext cx="348356" cy="673867"/>
          </a:xfrm>
          <a:prstGeom prst="bentConnector2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7" name="직선 화살표 연결선 126"/>
          <p:cNvCxnSpPr>
            <a:stCxn id="8" idx="1"/>
            <a:endCxn id="9" idx="3"/>
          </p:cNvCxnSpPr>
          <p:nvPr/>
        </p:nvCxnSpPr>
        <p:spPr>
          <a:xfrm flipH="1" flipV="1">
            <a:off x="6650373" y="3023560"/>
            <a:ext cx="303013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직선 화살표 연결선 129"/>
          <p:cNvCxnSpPr>
            <a:cxnSpLocks/>
          </p:cNvCxnSpPr>
          <p:nvPr/>
        </p:nvCxnSpPr>
        <p:spPr>
          <a:xfrm flipH="1">
            <a:off x="6650372" y="3689602"/>
            <a:ext cx="290764" cy="782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아래쪽 화살표 133"/>
          <p:cNvSpPr/>
          <p:nvPr/>
        </p:nvSpPr>
        <p:spPr>
          <a:xfrm>
            <a:off x="3650060" y="2604687"/>
            <a:ext cx="433148" cy="407924"/>
          </a:xfrm>
          <a:prstGeom prst="downArrow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40" name="직선 화살표 연결선 139"/>
          <p:cNvCxnSpPr>
            <a:endCxn id="7" idx="1"/>
          </p:cNvCxnSpPr>
          <p:nvPr/>
        </p:nvCxnSpPr>
        <p:spPr>
          <a:xfrm flipV="1">
            <a:off x="2132103" y="2235182"/>
            <a:ext cx="930086" cy="607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사각형: 둥근 모서리 41">
            <a:extLst>
              <a:ext uri="{FF2B5EF4-FFF2-40B4-BE49-F238E27FC236}">
                <a16:creationId xmlns:a16="http://schemas.microsoft.com/office/drawing/2014/main" xmlns="" id="{EE475ACF-13B0-4809-92DD-F26E094EEB08}"/>
              </a:ext>
            </a:extLst>
          </p:cNvPr>
          <p:cNvSpPr/>
          <p:nvPr/>
        </p:nvSpPr>
        <p:spPr>
          <a:xfrm>
            <a:off x="623843" y="1712637"/>
            <a:ext cx="7786732" cy="3011763"/>
          </a:xfrm>
          <a:prstGeom prst="roundRect">
            <a:avLst/>
          </a:prstGeom>
          <a:noFill/>
          <a:ln w="63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9" name="사각형: 둥근 모서리 41">
            <a:extLst>
              <a:ext uri="{FF2B5EF4-FFF2-40B4-BE49-F238E27FC236}">
                <a16:creationId xmlns:a16="http://schemas.microsoft.com/office/drawing/2014/main" xmlns="" id="{EE475ACF-13B0-4809-92DD-F26E094EEB08}"/>
              </a:ext>
            </a:extLst>
          </p:cNvPr>
          <p:cNvSpPr/>
          <p:nvPr/>
        </p:nvSpPr>
        <p:spPr>
          <a:xfrm>
            <a:off x="8496299" y="1767106"/>
            <a:ext cx="3276602" cy="2957294"/>
          </a:xfrm>
          <a:prstGeom prst="roundRect">
            <a:avLst/>
          </a:prstGeom>
          <a:noFill/>
          <a:ln w="63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8638071" y="3860740"/>
            <a:ext cx="299415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ctr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데이터와 지도상 확인결과 오류 확인 후 수정</a:t>
            </a:r>
          </a:p>
        </p:txBody>
      </p:sp>
      <p:sp>
        <p:nvSpPr>
          <p:cNvPr id="76" name="사각형: 둥근 모서리 11">
            <a:extLst>
              <a:ext uri="{FF2B5EF4-FFF2-40B4-BE49-F238E27FC236}">
                <a16:creationId xmlns:a16="http://schemas.microsoft.com/office/drawing/2014/main" xmlns="" id="{731A773F-0A6B-419A-880F-65598D45B72F}"/>
              </a:ext>
            </a:extLst>
          </p:cNvPr>
          <p:cNvSpPr/>
          <p:nvPr/>
        </p:nvSpPr>
        <p:spPr>
          <a:xfrm>
            <a:off x="8971290" y="2041691"/>
            <a:ext cx="2222781" cy="531887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서울 성북구 </a:t>
            </a:r>
            <a:r>
              <a:rPr lang="ko-KR" altLang="en-US" sz="11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미아삼거리역</a:t>
            </a:r>
            <a:r>
              <a:rPr lang="en-US" altLang="ko-KR" sz="11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_2</a:t>
            </a:r>
            <a:endParaRPr lang="ko-KR" altLang="en-US" sz="11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KoPubWorld돋움체 Light" panose="00000300000000000000" pitchFamily="2" charset="-127"/>
            </a:endParaRPr>
          </a:p>
        </p:txBody>
      </p:sp>
      <p:sp>
        <p:nvSpPr>
          <p:cNvPr id="77" name="사각형: 둥근 모서리 11">
            <a:extLst>
              <a:ext uri="{FF2B5EF4-FFF2-40B4-BE49-F238E27FC236}">
                <a16:creationId xmlns:a16="http://schemas.microsoft.com/office/drawing/2014/main" xmlns="" id="{731A773F-0A6B-419A-880F-65598D45B72F}"/>
              </a:ext>
            </a:extLst>
          </p:cNvPr>
          <p:cNvSpPr/>
          <p:nvPr/>
        </p:nvSpPr>
        <p:spPr>
          <a:xfrm>
            <a:off x="8968255" y="3217980"/>
            <a:ext cx="2222781" cy="531887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서울 강북구 </a:t>
            </a:r>
            <a:r>
              <a:rPr lang="ko-KR" altLang="en-US" sz="11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미아삼거리역</a:t>
            </a:r>
            <a:r>
              <a:rPr lang="en-US" altLang="ko-KR" sz="11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_2</a:t>
            </a:r>
            <a:endParaRPr lang="ko-KR" altLang="en-US" sz="11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KoPubWorld돋움체 Light" panose="00000300000000000000" pitchFamily="2" charset="-127"/>
            </a:endParaRPr>
          </a:p>
        </p:txBody>
      </p:sp>
      <p:sp>
        <p:nvSpPr>
          <p:cNvPr id="78" name="직사각형 77"/>
          <p:cNvSpPr/>
          <p:nvPr/>
        </p:nvSpPr>
        <p:spPr>
          <a:xfrm>
            <a:off x="8478401" y="1343305"/>
            <a:ext cx="22227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Medium" panose="00000600000000000000" pitchFamily="2" charset="-127"/>
              </a:rPr>
              <a:t>데이터 오류 수정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  <a:cs typeface="KoPubWorld돋움체 Medium" panose="00000600000000000000" pitchFamily="2" charset="-127"/>
            </a:endParaRPr>
          </a:p>
        </p:txBody>
      </p:sp>
      <p:sp>
        <p:nvSpPr>
          <p:cNvPr id="79" name="아래쪽 화살표 78"/>
          <p:cNvSpPr/>
          <p:nvPr/>
        </p:nvSpPr>
        <p:spPr>
          <a:xfrm>
            <a:off x="9849834" y="2687853"/>
            <a:ext cx="457423" cy="407924"/>
          </a:xfrm>
          <a:prstGeom prst="downArrow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0493575" y="2746999"/>
            <a:ext cx="54373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Medium" panose="00000600000000000000" pitchFamily="2" charset="-127"/>
              </a:rPr>
              <a:t>변경</a:t>
            </a:r>
            <a:endParaRPr lang="en-US" altLang="ko-KR" dirty="0">
              <a:solidFill>
                <a:srgbClr val="C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KoPubWorld돋움체 Medium" panose="00000600000000000000" pitchFamily="2" charset="-127"/>
            </a:endParaRPr>
          </a:p>
        </p:txBody>
      </p:sp>
      <p:sp>
        <p:nvSpPr>
          <p:cNvPr id="81" name="직사각형 80"/>
          <p:cNvSpPr/>
          <p:nvPr/>
        </p:nvSpPr>
        <p:spPr>
          <a:xfrm>
            <a:off x="623843" y="1277190"/>
            <a:ext cx="25007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Medium" panose="00000600000000000000" pitchFamily="2" charset="-127"/>
              </a:rPr>
              <a:t>데이터 전처리 과정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  <a:cs typeface="KoPubWorld돋움체 Medium" panose="00000600000000000000" pitchFamily="2" charset="-127"/>
            </a:endParaRPr>
          </a:p>
        </p:txBody>
      </p:sp>
      <p:sp>
        <p:nvSpPr>
          <p:cNvPr id="70" name="사각형: 둥근 모서리 9">
            <a:extLst>
              <a:ext uri="{FF2B5EF4-FFF2-40B4-BE49-F238E27FC236}">
                <a16:creationId xmlns:a16="http://schemas.microsoft.com/office/drawing/2014/main" xmlns="" id="{3D84FC3C-827F-4E53-9FAC-FEE97B06E7C4}"/>
              </a:ext>
            </a:extLst>
          </p:cNvPr>
          <p:cNvSpPr/>
          <p:nvPr/>
        </p:nvSpPr>
        <p:spPr>
          <a:xfrm>
            <a:off x="2390754" y="5781064"/>
            <a:ext cx="1224877" cy="531887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업종에 대한 </a:t>
            </a:r>
            <a:endParaRPr lang="en-US" altLang="ko-KR" sz="10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KoPubWorld돋움체 Light" panose="00000300000000000000" pitchFamily="2" charset="-127"/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최적 입지 선정</a:t>
            </a:r>
          </a:p>
        </p:txBody>
      </p:sp>
      <p:sp>
        <p:nvSpPr>
          <p:cNvPr id="71" name="사각형: 둥근 모서리 9">
            <a:extLst>
              <a:ext uri="{FF2B5EF4-FFF2-40B4-BE49-F238E27FC236}">
                <a16:creationId xmlns:a16="http://schemas.microsoft.com/office/drawing/2014/main" xmlns="" id="{3D84FC3C-827F-4E53-9FAC-FEE97B06E7C4}"/>
              </a:ext>
            </a:extLst>
          </p:cNvPr>
          <p:cNvSpPr/>
          <p:nvPr/>
        </p:nvSpPr>
        <p:spPr>
          <a:xfrm>
            <a:off x="1060408" y="5753971"/>
            <a:ext cx="1224877" cy="531887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전체 업종에 대한 </a:t>
            </a:r>
            <a:endParaRPr lang="en-US" altLang="ko-KR" sz="10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KoPubWorld돋움체 Light" panose="00000300000000000000" pitchFamily="2" charset="-127"/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최적 </a:t>
            </a:r>
            <a:r>
              <a:rPr lang="en-US" altLang="ko-KR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 </a:t>
            </a:r>
            <a:r>
              <a:rPr lang="ko-KR" altLang="en-US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입지 선정</a:t>
            </a:r>
          </a:p>
        </p:txBody>
      </p:sp>
      <p:sp>
        <p:nvSpPr>
          <p:cNvPr id="72" name="사각형: 둥근 모서리 8">
            <a:extLst>
              <a:ext uri="{FF2B5EF4-FFF2-40B4-BE49-F238E27FC236}">
                <a16:creationId xmlns:a16="http://schemas.microsoft.com/office/drawing/2014/main" xmlns="" id="{04BCADAC-A52E-4240-BFCC-56D088FADAE3}"/>
              </a:ext>
            </a:extLst>
          </p:cNvPr>
          <p:cNvSpPr/>
          <p:nvPr/>
        </p:nvSpPr>
        <p:spPr>
          <a:xfrm>
            <a:off x="2195339" y="5170715"/>
            <a:ext cx="2721950" cy="354591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인구 특성 및 임대료</a:t>
            </a:r>
            <a:r>
              <a:rPr lang="en-US" altLang="ko-KR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, </a:t>
            </a:r>
            <a:r>
              <a:rPr lang="ko-KR" altLang="en-US" sz="10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공실률을</a:t>
            </a:r>
            <a:r>
              <a:rPr lang="ko-KR" altLang="en-US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 고려한 매출액</a:t>
            </a:r>
          </a:p>
        </p:txBody>
      </p:sp>
      <p:sp>
        <p:nvSpPr>
          <p:cNvPr id="73" name="사각형: 둥근 모서리 9">
            <a:extLst>
              <a:ext uri="{FF2B5EF4-FFF2-40B4-BE49-F238E27FC236}">
                <a16:creationId xmlns:a16="http://schemas.microsoft.com/office/drawing/2014/main" xmlns="" id="{3D84FC3C-827F-4E53-9FAC-FEE97B06E7C4}"/>
              </a:ext>
            </a:extLst>
          </p:cNvPr>
          <p:cNvSpPr/>
          <p:nvPr/>
        </p:nvSpPr>
        <p:spPr>
          <a:xfrm>
            <a:off x="3692412" y="5781064"/>
            <a:ext cx="1224877" cy="531887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성별에 따른 </a:t>
            </a:r>
            <a:endParaRPr lang="en-US" altLang="ko-KR" sz="10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KoPubWorld돋움체 Light" panose="00000300000000000000" pitchFamily="2" charset="-127"/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최적 업종 및 </a:t>
            </a:r>
            <a:endParaRPr lang="en-US" altLang="ko-KR" sz="10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KoPubWorld돋움체 Light" panose="00000300000000000000" pitchFamily="2" charset="-127"/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입지 선정</a:t>
            </a:r>
          </a:p>
        </p:txBody>
      </p:sp>
      <p:sp>
        <p:nvSpPr>
          <p:cNvPr id="80" name="사각형: 둥근 모서리 9">
            <a:extLst>
              <a:ext uri="{FF2B5EF4-FFF2-40B4-BE49-F238E27FC236}">
                <a16:creationId xmlns:a16="http://schemas.microsoft.com/office/drawing/2014/main" xmlns="" id="{3D84FC3C-827F-4E53-9FAC-FEE97B06E7C4}"/>
              </a:ext>
            </a:extLst>
          </p:cNvPr>
          <p:cNvSpPr/>
          <p:nvPr/>
        </p:nvSpPr>
        <p:spPr>
          <a:xfrm>
            <a:off x="5039864" y="5810847"/>
            <a:ext cx="1224877" cy="531887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지역에 따른 </a:t>
            </a:r>
            <a:r>
              <a:rPr lang="en-US" altLang="ko-KR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 </a:t>
            </a:r>
          </a:p>
          <a:p>
            <a:pPr algn="ctr"/>
            <a:r>
              <a:rPr lang="ko-KR" altLang="en-US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최적 업종 및</a:t>
            </a:r>
            <a:endParaRPr lang="en-US" altLang="ko-KR" sz="10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KoPubWorld돋움체 Light" panose="00000300000000000000" pitchFamily="2" charset="-127"/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입지 선정</a:t>
            </a:r>
          </a:p>
        </p:txBody>
      </p:sp>
      <p:cxnSp>
        <p:nvCxnSpPr>
          <p:cNvPr id="82" name="연결선: 꺾임 187">
            <a:extLst>
              <a:ext uri="{FF2B5EF4-FFF2-40B4-BE49-F238E27FC236}">
                <a16:creationId xmlns:a16="http://schemas.microsoft.com/office/drawing/2014/main" xmlns="" id="{9C9883CD-B84E-4A06-BB39-70E77ACB03BB}"/>
              </a:ext>
            </a:extLst>
          </p:cNvPr>
          <p:cNvCxnSpPr>
            <a:cxnSpLocks/>
            <a:stCxn id="72" idx="2"/>
            <a:endCxn id="71" idx="0"/>
          </p:cNvCxnSpPr>
          <p:nvPr/>
        </p:nvCxnSpPr>
        <p:spPr>
          <a:xfrm rot="5400000">
            <a:off x="2500249" y="4697905"/>
            <a:ext cx="228665" cy="1883467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/>
          <p:cNvCxnSpPr>
            <a:cxnSpLocks/>
            <a:endCxn id="70" idx="0"/>
          </p:cNvCxnSpPr>
          <p:nvPr/>
        </p:nvCxnSpPr>
        <p:spPr>
          <a:xfrm>
            <a:off x="3003194" y="5639638"/>
            <a:ext cx="0" cy="14142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연결선: 꺾임 187">
            <a:extLst>
              <a:ext uri="{FF2B5EF4-FFF2-40B4-BE49-F238E27FC236}">
                <a16:creationId xmlns:a16="http://schemas.microsoft.com/office/drawing/2014/main" xmlns="" id="{9C9883CD-B84E-4A06-BB39-70E77ACB03BB}"/>
              </a:ext>
            </a:extLst>
          </p:cNvPr>
          <p:cNvCxnSpPr/>
          <p:nvPr/>
        </p:nvCxnSpPr>
        <p:spPr>
          <a:xfrm>
            <a:off x="3556316" y="5639638"/>
            <a:ext cx="2095989" cy="171208"/>
          </a:xfrm>
          <a:prstGeom prst="bentConnector3">
            <a:avLst>
              <a:gd name="adj1" fmla="val 100252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/>
          <p:cNvCxnSpPr>
            <a:cxnSpLocks/>
            <a:endCxn id="73" idx="0"/>
          </p:cNvCxnSpPr>
          <p:nvPr/>
        </p:nvCxnSpPr>
        <p:spPr>
          <a:xfrm>
            <a:off x="4304851" y="5639638"/>
            <a:ext cx="0" cy="14142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직사각형 62">
            <a:extLst>
              <a:ext uri="{FF2B5EF4-FFF2-40B4-BE49-F238E27FC236}">
                <a16:creationId xmlns:a16="http://schemas.microsoft.com/office/drawing/2014/main" xmlns="" id="{92BA2F95-C6F6-4567-A384-96B75D0CBE5A}"/>
              </a:ext>
            </a:extLst>
          </p:cNvPr>
          <p:cNvSpPr/>
          <p:nvPr/>
        </p:nvSpPr>
        <p:spPr>
          <a:xfrm>
            <a:off x="0" y="0"/>
            <a:ext cx="12192000" cy="691662"/>
          </a:xfrm>
          <a:prstGeom prst="rect">
            <a:avLst/>
          </a:prstGeom>
          <a:gradFill flip="none" rotWithShape="1">
            <a:gsLst>
              <a:gs pos="0">
                <a:srgbClr val="C00000"/>
              </a:gs>
              <a:gs pos="100000">
                <a:schemeClr val="accent3">
                  <a:lumMod val="7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b="1" dirty="0"/>
              <a:t>부록 </a:t>
            </a:r>
            <a:r>
              <a:rPr lang="en-US" altLang="ko-KR" sz="2400" b="1" dirty="0"/>
              <a:t>#1) </a:t>
            </a:r>
            <a:r>
              <a:rPr lang="ko-KR" altLang="en-US" sz="2400" b="1" dirty="0"/>
              <a:t>데이터 </a:t>
            </a:r>
            <a:r>
              <a:rPr lang="ko-KR" altLang="en-US" sz="2400" b="1" dirty="0" err="1"/>
              <a:t>전처리</a:t>
            </a:r>
            <a:endParaRPr lang="ko-KR" altLang="en-US" sz="2400" b="1" dirty="0"/>
          </a:p>
        </p:txBody>
      </p:sp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xmlns="" id="{98130C69-3D56-4BEC-89EB-C89CE7209CB4}"/>
              </a:ext>
            </a:extLst>
          </p:cNvPr>
          <p:cNvCxnSpPr>
            <a:stCxn id="11" idx="2"/>
            <a:endCxn id="72" idx="0"/>
          </p:cNvCxnSpPr>
          <p:nvPr/>
        </p:nvCxnSpPr>
        <p:spPr>
          <a:xfrm rot="5400000">
            <a:off x="3135480" y="4398222"/>
            <a:ext cx="1193328" cy="351659"/>
          </a:xfrm>
          <a:prstGeom prst="bentConnector3">
            <a:avLst/>
          </a:prstGeom>
          <a:ln w="57150">
            <a:solidFill>
              <a:srgbClr val="C0010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929345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모서리가 둥근 직사각형 16"/>
          <p:cNvSpPr/>
          <p:nvPr/>
        </p:nvSpPr>
        <p:spPr>
          <a:xfrm>
            <a:off x="310419" y="1091242"/>
            <a:ext cx="2570206" cy="5215578"/>
          </a:xfrm>
          <a:prstGeom prst="roundRect">
            <a:avLst/>
          </a:prstGeom>
          <a:solidFill>
            <a:schemeClr val="bg1"/>
          </a:solidFill>
          <a:ln>
            <a:solidFill>
              <a:srgbClr val="A6001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KoPubWorld돋움체 Light" panose="00000300000000000000" pitchFamily="2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12" y="3409678"/>
            <a:ext cx="2242171" cy="762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670" y="5282137"/>
            <a:ext cx="2327061" cy="763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922" y="4430931"/>
            <a:ext cx="2246399" cy="6315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501" y="1693570"/>
            <a:ext cx="2160000" cy="703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61" y="2621591"/>
            <a:ext cx="2278322" cy="6099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" name="모서리가 둥근 직사각형 81"/>
          <p:cNvSpPr/>
          <p:nvPr/>
        </p:nvSpPr>
        <p:spPr>
          <a:xfrm>
            <a:off x="3519807" y="1164902"/>
            <a:ext cx="2160000" cy="2160000"/>
          </a:xfrm>
          <a:prstGeom prst="roundRect">
            <a:avLst/>
          </a:prstGeom>
          <a:solidFill>
            <a:schemeClr val="bg1"/>
          </a:solidFill>
          <a:ln>
            <a:solidFill>
              <a:srgbClr val="A6001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altLang="ko-KR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KoPubWorld돋움체 Light" panose="00000300000000000000" pitchFamily="2" charset="-127"/>
            </a:endParaRPr>
          </a:p>
        </p:txBody>
      </p:sp>
      <p:sp>
        <p:nvSpPr>
          <p:cNvPr id="83" name="모서리가 둥근 직사각형 82"/>
          <p:cNvSpPr/>
          <p:nvPr/>
        </p:nvSpPr>
        <p:spPr>
          <a:xfrm>
            <a:off x="3520372" y="4180005"/>
            <a:ext cx="2160000" cy="2168903"/>
          </a:xfrm>
          <a:prstGeom prst="roundRect">
            <a:avLst/>
          </a:prstGeom>
          <a:solidFill>
            <a:schemeClr val="bg1"/>
          </a:solidFill>
          <a:ln>
            <a:solidFill>
              <a:srgbClr val="A6001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altLang="ko-KR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KoPubWorld돋움체 Light" panose="00000300000000000000" pitchFamily="2" charset="-127"/>
            </a:endParaRPr>
          </a:p>
        </p:txBody>
      </p:sp>
      <p:sp>
        <p:nvSpPr>
          <p:cNvPr id="97" name="모서리가 둥근 직사각형 96"/>
          <p:cNvSpPr/>
          <p:nvPr/>
        </p:nvSpPr>
        <p:spPr>
          <a:xfrm>
            <a:off x="6357525" y="1170573"/>
            <a:ext cx="2160000" cy="2160000"/>
          </a:xfrm>
          <a:prstGeom prst="roundRect">
            <a:avLst/>
          </a:prstGeom>
          <a:solidFill>
            <a:schemeClr val="bg1"/>
          </a:solidFill>
          <a:ln>
            <a:solidFill>
              <a:srgbClr val="A6001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KoPubWorld돋움체 Light" panose="00000300000000000000" pitchFamily="2" charset="-127"/>
            </a:endParaRPr>
          </a:p>
        </p:txBody>
      </p:sp>
      <p:sp>
        <p:nvSpPr>
          <p:cNvPr id="98" name="모서리가 둥근 직사각형 97"/>
          <p:cNvSpPr/>
          <p:nvPr/>
        </p:nvSpPr>
        <p:spPr>
          <a:xfrm>
            <a:off x="6357526" y="4180005"/>
            <a:ext cx="2160000" cy="2168903"/>
          </a:xfrm>
          <a:prstGeom prst="roundRect">
            <a:avLst/>
          </a:prstGeom>
          <a:solidFill>
            <a:schemeClr val="bg1"/>
          </a:solidFill>
          <a:ln>
            <a:solidFill>
              <a:srgbClr val="A6001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altLang="ko-KR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KoPubWorld돋움체 Light" panose="00000300000000000000" pitchFamily="2" charset="-127"/>
            </a:endParaRPr>
          </a:p>
        </p:txBody>
      </p:sp>
      <p:sp>
        <p:nvSpPr>
          <p:cNvPr id="99" name="모서리가 둥근 직사각형 98"/>
          <p:cNvSpPr/>
          <p:nvPr/>
        </p:nvSpPr>
        <p:spPr>
          <a:xfrm>
            <a:off x="9322392" y="1066477"/>
            <a:ext cx="2617977" cy="5265107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A6001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KoPubWorld돋움체 Light" panose="00000300000000000000" pitchFamily="2" charset="-127"/>
            </a:endParaRPr>
          </a:p>
        </p:txBody>
      </p:sp>
      <p:sp>
        <p:nvSpPr>
          <p:cNvPr id="100" name="직사각형 99"/>
          <p:cNvSpPr/>
          <p:nvPr/>
        </p:nvSpPr>
        <p:spPr>
          <a:xfrm>
            <a:off x="772083" y="1204604"/>
            <a:ext cx="155683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000" b="1" dirty="0"/>
              <a:t>가용 데이터</a:t>
            </a:r>
            <a:endParaRPr lang="en-US" altLang="ko-KR" sz="2000" b="1" dirty="0"/>
          </a:p>
        </p:txBody>
      </p:sp>
      <p:sp>
        <p:nvSpPr>
          <p:cNvPr id="101" name="직사각형 100"/>
          <p:cNvSpPr/>
          <p:nvPr/>
        </p:nvSpPr>
        <p:spPr>
          <a:xfrm>
            <a:off x="3949628" y="1268959"/>
            <a:ext cx="130035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000" b="1" dirty="0"/>
              <a:t>예비 분석</a:t>
            </a:r>
            <a:endParaRPr lang="en-US" altLang="ko-KR" sz="2000" b="1" dirty="0"/>
          </a:p>
        </p:txBody>
      </p:sp>
      <p:sp>
        <p:nvSpPr>
          <p:cNvPr id="102" name="직사각형 101"/>
          <p:cNvSpPr/>
          <p:nvPr/>
        </p:nvSpPr>
        <p:spPr>
          <a:xfrm>
            <a:off x="3821389" y="4290509"/>
            <a:ext cx="155683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000" b="1" dirty="0"/>
              <a:t>인공지능 </a:t>
            </a:r>
            <a:endParaRPr lang="en-US" altLang="ko-KR" sz="2000" b="1" dirty="0"/>
          </a:p>
          <a:p>
            <a:pPr algn="ctr"/>
            <a:r>
              <a:rPr lang="ko-KR" altLang="en-US" sz="2000" b="1" dirty="0"/>
              <a:t>데이터 추출</a:t>
            </a:r>
            <a:endParaRPr lang="en-US" altLang="ko-KR" sz="2000" b="1" dirty="0"/>
          </a:p>
        </p:txBody>
      </p:sp>
      <p:sp>
        <p:nvSpPr>
          <p:cNvPr id="103" name="직사각형 102"/>
          <p:cNvSpPr/>
          <p:nvPr/>
        </p:nvSpPr>
        <p:spPr>
          <a:xfrm>
            <a:off x="6556628" y="1314450"/>
            <a:ext cx="181331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000" b="1" dirty="0"/>
              <a:t>데이터 전처리</a:t>
            </a:r>
            <a:endParaRPr lang="en-US" altLang="ko-KR" sz="2000" b="1" dirty="0"/>
          </a:p>
        </p:txBody>
      </p:sp>
      <p:sp>
        <p:nvSpPr>
          <p:cNvPr id="104" name="직사각형 103"/>
          <p:cNvSpPr/>
          <p:nvPr/>
        </p:nvSpPr>
        <p:spPr>
          <a:xfrm>
            <a:off x="6409049" y="4284370"/>
            <a:ext cx="210847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b="1" dirty="0" err="1"/>
              <a:t>빅데이터</a:t>
            </a:r>
            <a:r>
              <a:rPr lang="ko-KR" altLang="en-US" sz="2000" b="1" dirty="0"/>
              <a:t> 기반 </a:t>
            </a:r>
            <a:endParaRPr lang="en-US" altLang="ko-KR" sz="2000" b="1" dirty="0"/>
          </a:p>
          <a:p>
            <a:pPr algn="ctr"/>
            <a:r>
              <a:rPr lang="ko-KR" altLang="en-US" sz="2000" b="1" dirty="0"/>
              <a:t>통계적 분석</a:t>
            </a:r>
            <a:endParaRPr lang="en-US" altLang="ko-KR" sz="2000" b="1" dirty="0"/>
          </a:p>
        </p:txBody>
      </p:sp>
      <p:sp>
        <p:nvSpPr>
          <p:cNvPr id="105" name="TextBox 104"/>
          <p:cNvSpPr txBox="1"/>
          <p:nvPr/>
        </p:nvSpPr>
        <p:spPr>
          <a:xfrm>
            <a:off x="3519808" y="1740817"/>
            <a:ext cx="2160000" cy="99796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28600" indent="-228600">
              <a:buAutoNum type="arabicPeriod"/>
            </a:pPr>
            <a:r>
              <a:rPr lang="ko-KR" altLang="en-US" sz="1500" dirty="0"/>
              <a:t>분석 데이터 확인</a:t>
            </a:r>
            <a:endParaRPr lang="en-US" altLang="ko-KR" sz="1500" dirty="0"/>
          </a:p>
          <a:p>
            <a:pPr marL="228600" indent="-228600">
              <a:buAutoNum type="arabicPeriod"/>
            </a:pPr>
            <a:r>
              <a:rPr lang="ko-KR" altLang="en-US" sz="1500" dirty="0" err="1"/>
              <a:t>결측치</a:t>
            </a:r>
            <a:r>
              <a:rPr lang="ko-KR" altLang="en-US" sz="1500" dirty="0"/>
              <a:t> 확인</a:t>
            </a:r>
            <a:endParaRPr lang="en-US" altLang="ko-KR" sz="1500" dirty="0"/>
          </a:p>
          <a:p>
            <a:pPr marL="228600" indent="-228600">
              <a:buAutoNum type="arabicPeriod"/>
            </a:pPr>
            <a:r>
              <a:rPr lang="ko-KR" altLang="en-US" sz="1500" dirty="0"/>
              <a:t>조인 데이터 확인</a:t>
            </a:r>
            <a:endParaRPr lang="en-US" altLang="ko-KR" sz="1500" dirty="0"/>
          </a:p>
          <a:p>
            <a:pPr marL="228600" indent="-228600">
              <a:buAutoNum type="arabicPeriod"/>
            </a:pPr>
            <a:r>
              <a:rPr lang="ko-KR" altLang="en-US" sz="1500" dirty="0"/>
              <a:t>상관관계</a:t>
            </a:r>
            <a:endParaRPr lang="en-US" altLang="ko-KR" sz="1500" dirty="0"/>
          </a:p>
        </p:txBody>
      </p:sp>
      <p:sp>
        <p:nvSpPr>
          <p:cNvPr id="44" name="직사각형 43"/>
          <p:cNvSpPr/>
          <p:nvPr/>
        </p:nvSpPr>
        <p:spPr>
          <a:xfrm>
            <a:off x="9470970" y="1266221"/>
            <a:ext cx="21084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b="1" dirty="0"/>
              <a:t>데이터 분석</a:t>
            </a:r>
            <a:endParaRPr lang="en-US" altLang="ko-KR" b="1" dirty="0"/>
          </a:p>
        </p:txBody>
      </p:sp>
      <p:sp>
        <p:nvSpPr>
          <p:cNvPr id="45" name="TextBox 44"/>
          <p:cNvSpPr txBox="1"/>
          <p:nvPr/>
        </p:nvSpPr>
        <p:spPr>
          <a:xfrm>
            <a:off x="6357526" y="4944650"/>
            <a:ext cx="2159999" cy="111792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28600" indent="-228600">
              <a:buAutoNum type="arabicPeriod"/>
            </a:pPr>
            <a:r>
              <a:rPr lang="ko-KR" altLang="en-US" sz="1500" dirty="0"/>
              <a:t>상관관계 분석</a:t>
            </a:r>
            <a:endParaRPr lang="en-US" altLang="ko-KR" sz="1500" dirty="0"/>
          </a:p>
          <a:p>
            <a:pPr marL="228600" indent="-228600">
              <a:buAutoNum type="arabicPeriod"/>
            </a:pPr>
            <a:r>
              <a:rPr lang="ko-KR" altLang="en-US" sz="1500" dirty="0"/>
              <a:t>단순 회귀분석</a:t>
            </a:r>
            <a:r>
              <a:rPr lang="en-US" altLang="ko-KR" sz="1500" dirty="0"/>
              <a:t>(</a:t>
            </a:r>
            <a:r>
              <a:rPr lang="ko-KR" altLang="en-US" sz="1500" dirty="0" err="1"/>
              <a:t>잔차</a:t>
            </a:r>
            <a:r>
              <a:rPr lang="en-US" altLang="ko-KR" sz="1500" dirty="0"/>
              <a:t>)</a:t>
            </a:r>
          </a:p>
          <a:p>
            <a:pPr marL="228600" indent="-228600">
              <a:buAutoNum type="arabicPeriod"/>
            </a:pPr>
            <a:r>
              <a:rPr lang="ko-KR" altLang="en-US" sz="1500" dirty="0"/>
              <a:t>다중 회귀분석</a:t>
            </a:r>
            <a:endParaRPr lang="en-US" altLang="ko-KR" sz="1500" dirty="0"/>
          </a:p>
          <a:p>
            <a:pPr marL="228600" indent="-228600">
              <a:buAutoNum type="arabicPeriod"/>
            </a:pPr>
            <a:r>
              <a:rPr lang="ko-KR" altLang="en-US" sz="1500" dirty="0" err="1"/>
              <a:t>시계열</a:t>
            </a:r>
            <a:r>
              <a:rPr lang="ko-KR" altLang="en-US" sz="1500" dirty="0"/>
              <a:t> 예측</a:t>
            </a:r>
            <a:endParaRPr lang="en-US" altLang="ko-KR" sz="1500" dirty="0"/>
          </a:p>
        </p:txBody>
      </p:sp>
      <p:sp>
        <p:nvSpPr>
          <p:cNvPr id="46" name="TextBox 45"/>
          <p:cNvSpPr txBox="1"/>
          <p:nvPr/>
        </p:nvSpPr>
        <p:spPr>
          <a:xfrm>
            <a:off x="6357526" y="1766987"/>
            <a:ext cx="2159999" cy="99409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28600" indent="-228600">
              <a:buAutoNum type="arabicPeriod"/>
            </a:pPr>
            <a:r>
              <a:rPr lang="ko-KR" altLang="en-US" sz="1500" dirty="0" err="1"/>
              <a:t>상권별</a:t>
            </a:r>
            <a:endParaRPr lang="en-US" altLang="ko-KR" sz="1500" dirty="0"/>
          </a:p>
          <a:p>
            <a:pPr marL="228600" indent="-228600">
              <a:buAutoNum type="arabicPeriod"/>
            </a:pPr>
            <a:r>
              <a:rPr lang="ko-KR" altLang="en-US" sz="1500" dirty="0" err="1"/>
              <a:t>행정동</a:t>
            </a:r>
            <a:r>
              <a:rPr lang="en-US" altLang="ko-KR" sz="1500" dirty="0"/>
              <a:t>, </a:t>
            </a:r>
            <a:r>
              <a:rPr lang="ko-KR" altLang="en-US" sz="1500" dirty="0" err="1" smtClean="0"/>
              <a:t>법정동별</a:t>
            </a:r>
            <a:endParaRPr lang="en-US" altLang="ko-KR" sz="1500" dirty="0"/>
          </a:p>
          <a:p>
            <a:pPr marL="228600" indent="-228600">
              <a:buAutoNum type="arabicPeriod"/>
            </a:pPr>
            <a:r>
              <a:rPr lang="ko-KR" altLang="en-US" sz="1500" dirty="0"/>
              <a:t>업종별</a:t>
            </a:r>
            <a:endParaRPr lang="en-US" altLang="ko-KR" sz="1500" dirty="0"/>
          </a:p>
          <a:p>
            <a:pPr marL="228600" indent="-228600">
              <a:buAutoNum type="arabicPeriod"/>
            </a:pPr>
            <a:r>
              <a:rPr lang="ko-KR" altLang="en-US" sz="1500" dirty="0" smtClean="0"/>
              <a:t>성별</a:t>
            </a:r>
            <a:endParaRPr lang="en-US" altLang="ko-KR" sz="1500" dirty="0"/>
          </a:p>
          <a:p>
            <a:pPr marL="228600" indent="-228600">
              <a:buAutoNum type="arabicPeriod"/>
            </a:pPr>
            <a:endParaRPr lang="en-US" altLang="ko-KR" sz="1500" dirty="0"/>
          </a:p>
        </p:txBody>
      </p:sp>
      <p:sp>
        <p:nvSpPr>
          <p:cNvPr id="47" name="TextBox 46"/>
          <p:cNvSpPr txBox="1"/>
          <p:nvPr/>
        </p:nvSpPr>
        <p:spPr>
          <a:xfrm>
            <a:off x="3519807" y="4984850"/>
            <a:ext cx="2160000" cy="72602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28600" indent="-228600">
              <a:buAutoNum type="arabicPeriod"/>
            </a:pPr>
            <a:r>
              <a:rPr lang="ko-KR" altLang="en-US" sz="1500" dirty="0" err="1"/>
              <a:t>공실률</a:t>
            </a:r>
            <a:r>
              <a:rPr lang="ko-KR" altLang="en-US" sz="1500" dirty="0"/>
              <a:t> 데이터 예측</a:t>
            </a:r>
            <a:endParaRPr lang="en-US" altLang="ko-KR" sz="1500" dirty="0"/>
          </a:p>
          <a:p>
            <a:pPr marL="228600" indent="-228600">
              <a:buAutoNum type="arabicPeriod"/>
            </a:pPr>
            <a:r>
              <a:rPr lang="ko-KR" altLang="en-US" sz="1500" dirty="0"/>
              <a:t>임대료 데이터 예측</a:t>
            </a:r>
            <a:endParaRPr lang="en-US" altLang="ko-KR" sz="1500" dirty="0"/>
          </a:p>
        </p:txBody>
      </p:sp>
      <p:cxnSp>
        <p:nvCxnSpPr>
          <p:cNvPr id="65" name="꺾인 연결선 64"/>
          <p:cNvCxnSpPr>
            <a:cxnSpLocks/>
            <a:stCxn id="97" idx="2"/>
            <a:endCxn id="83" idx="0"/>
          </p:cNvCxnSpPr>
          <p:nvPr/>
        </p:nvCxnSpPr>
        <p:spPr>
          <a:xfrm rot="5400000">
            <a:off x="5594233" y="2336713"/>
            <a:ext cx="849432" cy="2837153"/>
          </a:xfrm>
          <a:prstGeom prst="bentConnector3">
            <a:avLst>
              <a:gd name="adj1" fmla="val 38407"/>
            </a:avLst>
          </a:prstGeom>
          <a:ln w="50800">
            <a:solidFill>
              <a:srgbClr val="A6001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Box 121"/>
          <p:cNvSpPr txBox="1"/>
          <p:nvPr/>
        </p:nvSpPr>
        <p:spPr>
          <a:xfrm>
            <a:off x="9498881" y="4940256"/>
            <a:ext cx="2261715" cy="140865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ko-KR" altLang="en-US" sz="2000" b="1" dirty="0">
                <a:latin typeface="맑은 고딕" panose="020B0503020000020004" pitchFamily="50" charset="-127"/>
              </a:rPr>
              <a:t>인구분포</a:t>
            </a:r>
            <a:r>
              <a:rPr lang="en-US" altLang="ko-KR" sz="2000" b="1" dirty="0">
                <a:latin typeface="맑은 고딕" panose="020B0503020000020004" pitchFamily="50" charset="-127"/>
              </a:rPr>
              <a:t>, </a:t>
            </a:r>
            <a:r>
              <a:rPr lang="ko-KR" altLang="en-US" sz="2000" b="1" dirty="0">
                <a:latin typeface="맑은 고딕" panose="020B0503020000020004" pitchFamily="50" charset="-127"/>
              </a:rPr>
              <a:t>임대료 </a:t>
            </a:r>
            <a:endParaRPr lang="en-US" altLang="ko-KR" sz="2000" b="1" dirty="0">
              <a:latin typeface="맑은 고딕" panose="020B0503020000020004" pitchFamily="50" charset="-127"/>
            </a:endParaRPr>
          </a:p>
          <a:p>
            <a:pPr algn="ctr"/>
            <a:r>
              <a:rPr lang="ko-KR" altLang="en-US" sz="2000" b="1" dirty="0" smtClean="0">
                <a:latin typeface="맑은 고딕" panose="020B0503020000020004" pitchFamily="50" charset="-127"/>
              </a:rPr>
              <a:t>분석에 </a:t>
            </a:r>
            <a:r>
              <a:rPr lang="ko-KR" altLang="en-US" sz="2000" b="1" dirty="0">
                <a:latin typeface="맑은 고딕" panose="020B0503020000020004" pitchFamily="50" charset="-127"/>
              </a:rPr>
              <a:t>따른 </a:t>
            </a:r>
            <a:endParaRPr lang="en-US" altLang="ko-KR" sz="2000" b="1" dirty="0">
              <a:latin typeface="맑은 고딕" panose="020B0503020000020004" pitchFamily="50" charset="-127"/>
            </a:endParaRPr>
          </a:p>
          <a:p>
            <a:pPr algn="ctr"/>
            <a:r>
              <a:rPr lang="ko-KR" altLang="en-US" sz="2000" b="1" dirty="0" smtClean="0">
                <a:latin typeface="맑은 고딕" panose="020B0503020000020004" pitchFamily="50" charset="-127"/>
              </a:rPr>
              <a:t>매출액으로</a:t>
            </a:r>
            <a:endParaRPr lang="en-US" altLang="ko-KR" sz="2000" b="1" dirty="0" smtClean="0">
              <a:latin typeface="맑은 고딕" panose="020B0503020000020004" pitchFamily="50" charset="-127"/>
            </a:endParaRPr>
          </a:p>
          <a:p>
            <a:pPr algn="ctr"/>
            <a:r>
              <a:rPr lang="ko-KR" altLang="en-US" sz="2000" b="1" dirty="0" smtClean="0">
                <a:latin typeface="맑은 고딕" panose="020B0503020000020004" pitchFamily="50" charset="-127"/>
              </a:rPr>
              <a:t>업종</a:t>
            </a:r>
            <a:r>
              <a:rPr lang="en-US" altLang="ko-KR" sz="2000" b="1" dirty="0">
                <a:latin typeface="맑은 고딕" panose="020B0503020000020004" pitchFamily="50" charset="-127"/>
              </a:rPr>
              <a:t>, </a:t>
            </a:r>
            <a:r>
              <a:rPr lang="ko-KR" altLang="en-US" sz="2000" b="1" dirty="0" smtClean="0">
                <a:latin typeface="맑은 고딕" panose="020B0503020000020004" pitchFamily="50" charset="-127"/>
              </a:rPr>
              <a:t>지역 </a:t>
            </a:r>
            <a:r>
              <a:rPr lang="ko-KR" altLang="en-US" sz="2000" b="1" dirty="0">
                <a:latin typeface="맑은 고딕" panose="020B0503020000020004" pitchFamily="50" charset="-127"/>
              </a:rPr>
              <a:t>추천</a:t>
            </a:r>
            <a:endParaRPr lang="en-US" altLang="ko-KR" sz="2000" b="1" dirty="0">
              <a:latin typeface="맑은 고딕" panose="020B0503020000020004" pitchFamily="50" charset="-127"/>
            </a:endParaRPr>
          </a:p>
        </p:txBody>
      </p:sp>
      <p:sp>
        <p:nvSpPr>
          <p:cNvPr id="26" name="아래쪽 화살표 25"/>
          <p:cNvSpPr/>
          <p:nvPr/>
        </p:nvSpPr>
        <p:spPr>
          <a:xfrm>
            <a:off x="10057015" y="4075578"/>
            <a:ext cx="1157087" cy="878746"/>
          </a:xfrm>
          <a:prstGeom prst="downArrow">
            <a:avLst/>
          </a:prstGeom>
          <a:solidFill>
            <a:srgbClr val="C0010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xmlns="" id="{A9C8DC01-CE41-4964-B883-9EBD03719FD9}"/>
              </a:ext>
            </a:extLst>
          </p:cNvPr>
          <p:cNvSpPr/>
          <p:nvPr/>
        </p:nvSpPr>
        <p:spPr>
          <a:xfrm>
            <a:off x="0" y="0"/>
            <a:ext cx="12192000" cy="691662"/>
          </a:xfrm>
          <a:prstGeom prst="rect">
            <a:avLst/>
          </a:prstGeom>
          <a:gradFill flip="none" rotWithShape="1">
            <a:gsLst>
              <a:gs pos="0">
                <a:srgbClr val="C00000"/>
              </a:gs>
              <a:gs pos="100000">
                <a:schemeClr val="accent3">
                  <a:lumMod val="7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b="1" dirty="0"/>
              <a:t>부록 </a:t>
            </a:r>
            <a:r>
              <a:rPr lang="en-US" altLang="ko-KR" sz="2400" b="1" dirty="0"/>
              <a:t>#2) </a:t>
            </a:r>
            <a:r>
              <a:rPr lang="ko-KR" altLang="en-US" sz="2400" b="1" dirty="0"/>
              <a:t>상권분석 서비스 개발방법론</a:t>
            </a:r>
          </a:p>
        </p:txBody>
      </p:sp>
      <p:grpSp>
        <p:nvGrpSpPr>
          <p:cNvPr id="29" name="그룹 28"/>
          <p:cNvGrpSpPr/>
          <p:nvPr/>
        </p:nvGrpSpPr>
        <p:grpSpPr>
          <a:xfrm>
            <a:off x="9550797" y="1654443"/>
            <a:ext cx="720001" cy="720000"/>
            <a:chOff x="9283505" y="1654443"/>
            <a:chExt cx="720001" cy="720000"/>
          </a:xfrm>
        </p:grpSpPr>
        <p:sp>
          <p:nvSpPr>
            <p:cNvPr id="116" name="TextBox 115"/>
            <p:cNvSpPr txBox="1"/>
            <p:nvPr/>
          </p:nvSpPr>
          <p:spPr>
            <a:xfrm>
              <a:off x="9283505" y="1742054"/>
              <a:ext cx="71945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유동</a:t>
              </a:r>
              <a:endParaRPr lang="en-US" altLang="ko-KR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ko-KR" altLang="en-US" sz="14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인구</a:t>
              </a:r>
              <a:endPara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xmlns="" id="{9A8EC98B-1EF1-440D-8874-2060E9DA484B}"/>
                </a:ext>
              </a:extLst>
            </p:cNvPr>
            <p:cNvSpPr/>
            <p:nvPr/>
          </p:nvSpPr>
          <p:spPr>
            <a:xfrm>
              <a:off x="9283506" y="1654443"/>
              <a:ext cx="720000" cy="720000"/>
            </a:xfrm>
            <a:prstGeom prst="roundRect">
              <a:avLst/>
            </a:prstGeom>
            <a:noFill/>
            <a:ln w="2857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10262412" y="1654443"/>
            <a:ext cx="727845" cy="720000"/>
            <a:chOff x="9995120" y="1654443"/>
            <a:chExt cx="727845" cy="720000"/>
          </a:xfrm>
        </p:grpSpPr>
        <p:sp>
          <p:nvSpPr>
            <p:cNvPr id="114" name="TextBox 113"/>
            <p:cNvSpPr txBox="1"/>
            <p:nvPr/>
          </p:nvSpPr>
          <p:spPr>
            <a:xfrm>
              <a:off x="9995120" y="1742254"/>
              <a:ext cx="7200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직장</a:t>
              </a:r>
              <a:endParaRPr lang="en-US" altLang="ko-KR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ko-KR" altLang="en-US" sz="14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인</a:t>
              </a:r>
              <a:r>
                <a:rPr lang="ko-KR" altLang="en-US" sz="14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구</a:t>
              </a:r>
            </a:p>
          </p:txBody>
        </p:sp>
        <p:sp>
          <p:nvSpPr>
            <p:cNvPr id="81" name="사각형: 둥근 모서리 80">
              <a:extLst>
                <a:ext uri="{FF2B5EF4-FFF2-40B4-BE49-F238E27FC236}">
                  <a16:creationId xmlns:a16="http://schemas.microsoft.com/office/drawing/2014/main" xmlns="" id="{0F01C2FA-4C00-42FB-BB82-87DA74897E40}"/>
                </a:ext>
              </a:extLst>
            </p:cNvPr>
            <p:cNvSpPr/>
            <p:nvPr/>
          </p:nvSpPr>
          <p:spPr>
            <a:xfrm>
              <a:off x="10002965" y="1654443"/>
              <a:ext cx="720000" cy="720000"/>
            </a:xfrm>
            <a:prstGeom prst="roundRect">
              <a:avLst/>
            </a:prstGeom>
            <a:noFill/>
            <a:ln w="2857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10985088" y="1654443"/>
            <a:ext cx="727845" cy="720000"/>
            <a:chOff x="10717796" y="1654443"/>
            <a:chExt cx="727845" cy="720000"/>
          </a:xfrm>
        </p:grpSpPr>
        <p:sp>
          <p:nvSpPr>
            <p:cNvPr id="115" name="TextBox 114"/>
            <p:cNvSpPr txBox="1"/>
            <p:nvPr/>
          </p:nvSpPr>
          <p:spPr>
            <a:xfrm>
              <a:off x="10717796" y="1744706"/>
              <a:ext cx="7200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상주</a:t>
              </a:r>
              <a:endParaRPr lang="en-US" altLang="ko-KR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ko-KR" altLang="en-US" sz="14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인</a:t>
              </a:r>
              <a:r>
                <a:rPr lang="ko-KR" altLang="en-US" sz="14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구</a:t>
              </a:r>
            </a:p>
          </p:txBody>
        </p:sp>
        <p:sp>
          <p:nvSpPr>
            <p:cNvPr id="124" name="사각형: 둥근 모서리 123">
              <a:extLst>
                <a:ext uri="{FF2B5EF4-FFF2-40B4-BE49-F238E27FC236}">
                  <a16:creationId xmlns:a16="http://schemas.microsoft.com/office/drawing/2014/main" xmlns="" id="{3F983275-2A27-42B9-BD07-947D9FA93382}"/>
                </a:ext>
              </a:extLst>
            </p:cNvPr>
            <p:cNvSpPr/>
            <p:nvPr/>
          </p:nvSpPr>
          <p:spPr>
            <a:xfrm>
              <a:off x="10725641" y="1654443"/>
              <a:ext cx="720000" cy="720000"/>
            </a:xfrm>
            <a:prstGeom prst="roundRect">
              <a:avLst/>
            </a:prstGeom>
            <a:noFill/>
            <a:ln w="2857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2" name="직선 화살표 연결선 11"/>
          <p:cNvCxnSpPr/>
          <p:nvPr/>
        </p:nvCxnSpPr>
        <p:spPr>
          <a:xfrm>
            <a:off x="7437525" y="3544765"/>
            <a:ext cx="0" cy="633047"/>
          </a:xfrm>
          <a:prstGeom prst="straightConnector1">
            <a:avLst/>
          </a:prstGeom>
          <a:ln w="50800">
            <a:solidFill>
              <a:srgbClr val="A6001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그룹 31"/>
          <p:cNvGrpSpPr/>
          <p:nvPr/>
        </p:nvGrpSpPr>
        <p:grpSpPr>
          <a:xfrm>
            <a:off x="9548449" y="2425835"/>
            <a:ext cx="720001" cy="720000"/>
            <a:chOff x="9281157" y="2425835"/>
            <a:chExt cx="720001" cy="720000"/>
          </a:xfrm>
        </p:grpSpPr>
        <p:sp>
          <p:nvSpPr>
            <p:cNvPr id="71" name="TextBox 70"/>
            <p:cNvSpPr txBox="1"/>
            <p:nvPr/>
          </p:nvSpPr>
          <p:spPr>
            <a:xfrm>
              <a:off x="9281157" y="2640058"/>
              <a:ext cx="71945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임대료</a:t>
              </a:r>
              <a:endPara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2" name="사각형: 둥근 모서리 15">
              <a:extLst>
                <a:ext uri="{FF2B5EF4-FFF2-40B4-BE49-F238E27FC236}">
                  <a16:creationId xmlns:a16="http://schemas.microsoft.com/office/drawing/2014/main" xmlns="" id="{9A8EC98B-1EF1-440D-8874-2060E9DA484B}"/>
                </a:ext>
              </a:extLst>
            </p:cNvPr>
            <p:cNvSpPr/>
            <p:nvPr/>
          </p:nvSpPr>
          <p:spPr>
            <a:xfrm>
              <a:off x="9281158" y="2425835"/>
              <a:ext cx="720000" cy="720000"/>
            </a:xfrm>
            <a:prstGeom prst="roundRect">
              <a:avLst/>
            </a:prstGeom>
            <a:noFill/>
            <a:ln w="2857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10260064" y="2425835"/>
            <a:ext cx="727845" cy="720000"/>
            <a:chOff x="9992772" y="2425835"/>
            <a:chExt cx="727845" cy="720000"/>
          </a:xfrm>
        </p:grpSpPr>
        <p:sp>
          <p:nvSpPr>
            <p:cNvPr id="68" name="TextBox 67"/>
            <p:cNvSpPr txBox="1"/>
            <p:nvPr/>
          </p:nvSpPr>
          <p:spPr>
            <a:xfrm>
              <a:off x="9992772" y="2640258"/>
              <a:ext cx="720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b="1" dirty="0" err="1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공실률</a:t>
              </a:r>
              <a:endPara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3" name="사각형: 둥근 모서리 80">
              <a:extLst>
                <a:ext uri="{FF2B5EF4-FFF2-40B4-BE49-F238E27FC236}">
                  <a16:creationId xmlns:a16="http://schemas.microsoft.com/office/drawing/2014/main" xmlns="" id="{0F01C2FA-4C00-42FB-BB82-87DA74897E40}"/>
                </a:ext>
              </a:extLst>
            </p:cNvPr>
            <p:cNvSpPr/>
            <p:nvPr/>
          </p:nvSpPr>
          <p:spPr>
            <a:xfrm>
              <a:off x="10000617" y="2425835"/>
              <a:ext cx="720000" cy="720000"/>
            </a:xfrm>
            <a:prstGeom prst="roundRect">
              <a:avLst/>
            </a:prstGeom>
            <a:noFill/>
            <a:ln w="2857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10982740" y="2425835"/>
            <a:ext cx="727845" cy="720000"/>
            <a:chOff x="10715448" y="2425835"/>
            <a:chExt cx="727845" cy="720000"/>
          </a:xfrm>
        </p:grpSpPr>
        <p:sp>
          <p:nvSpPr>
            <p:cNvPr id="69" name="TextBox 68"/>
            <p:cNvSpPr txBox="1"/>
            <p:nvPr/>
          </p:nvSpPr>
          <p:spPr>
            <a:xfrm>
              <a:off x="10715448" y="2642710"/>
              <a:ext cx="720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지역</a:t>
              </a:r>
              <a:endPara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4" name="사각형: 둥근 모서리 123">
              <a:extLst>
                <a:ext uri="{FF2B5EF4-FFF2-40B4-BE49-F238E27FC236}">
                  <a16:creationId xmlns:a16="http://schemas.microsoft.com/office/drawing/2014/main" xmlns="" id="{3F983275-2A27-42B9-BD07-947D9FA93382}"/>
                </a:ext>
              </a:extLst>
            </p:cNvPr>
            <p:cNvSpPr/>
            <p:nvPr/>
          </p:nvSpPr>
          <p:spPr>
            <a:xfrm>
              <a:off x="10723293" y="2425835"/>
              <a:ext cx="720000" cy="720000"/>
            </a:xfrm>
            <a:prstGeom prst="roundRect">
              <a:avLst/>
            </a:prstGeom>
            <a:noFill/>
            <a:ln w="2857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9548449" y="3199575"/>
            <a:ext cx="720001" cy="720000"/>
            <a:chOff x="9281157" y="3199575"/>
            <a:chExt cx="720001" cy="720000"/>
          </a:xfrm>
        </p:grpSpPr>
        <p:sp>
          <p:nvSpPr>
            <p:cNvPr id="78" name="TextBox 77"/>
            <p:cNvSpPr txBox="1"/>
            <p:nvPr/>
          </p:nvSpPr>
          <p:spPr>
            <a:xfrm>
              <a:off x="9281157" y="3413798"/>
              <a:ext cx="71945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업종</a:t>
              </a:r>
              <a:endPara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9" name="사각형: 둥근 모서리 15">
              <a:extLst>
                <a:ext uri="{FF2B5EF4-FFF2-40B4-BE49-F238E27FC236}">
                  <a16:creationId xmlns:a16="http://schemas.microsoft.com/office/drawing/2014/main" xmlns="" id="{9A8EC98B-1EF1-440D-8874-2060E9DA484B}"/>
                </a:ext>
              </a:extLst>
            </p:cNvPr>
            <p:cNvSpPr/>
            <p:nvPr/>
          </p:nvSpPr>
          <p:spPr>
            <a:xfrm>
              <a:off x="9281158" y="3199575"/>
              <a:ext cx="720000" cy="720000"/>
            </a:xfrm>
            <a:prstGeom prst="roundRect">
              <a:avLst/>
            </a:prstGeom>
            <a:noFill/>
            <a:ln w="2857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6" name="그룹 35"/>
          <p:cNvGrpSpPr/>
          <p:nvPr/>
        </p:nvGrpSpPr>
        <p:grpSpPr>
          <a:xfrm>
            <a:off x="10260064" y="3199575"/>
            <a:ext cx="727845" cy="720000"/>
            <a:chOff x="9992772" y="3199575"/>
            <a:chExt cx="727845" cy="720000"/>
          </a:xfrm>
        </p:grpSpPr>
        <p:sp>
          <p:nvSpPr>
            <p:cNvPr id="76" name="TextBox 75"/>
            <p:cNvSpPr txBox="1"/>
            <p:nvPr/>
          </p:nvSpPr>
          <p:spPr>
            <a:xfrm>
              <a:off x="9992772" y="3413998"/>
              <a:ext cx="720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매</a:t>
              </a:r>
              <a:r>
                <a:rPr lang="ko-KR" altLang="en-US" sz="14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출</a:t>
              </a:r>
            </a:p>
          </p:txBody>
        </p:sp>
        <p:sp>
          <p:nvSpPr>
            <p:cNvPr id="80" name="사각형: 둥근 모서리 80">
              <a:extLst>
                <a:ext uri="{FF2B5EF4-FFF2-40B4-BE49-F238E27FC236}">
                  <a16:creationId xmlns:a16="http://schemas.microsoft.com/office/drawing/2014/main" xmlns="" id="{0F01C2FA-4C00-42FB-BB82-87DA74897E40}"/>
                </a:ext>
              </a:extLst>
            </p:cNvPr>
            <p:cNvSpPr/>
            <p:nvPr/>
          </p:nvSpPr>
          <p:spPr>
            <a:xfrm>
              <a:off x="10000617" y="3199575"/>
              <a:ext cx="720000" cy="720000"/>
            </a:xfrm>
            <a:prstGeom prst="roundRect">
              <a:avLst/>
            </a:prstGeom>
            <a:noFill/>
            <a:ln w="2857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10982740" y="3199575"/>
            <a:ext cx="727845" cy="720000"/>
            <a:chOff x="10715448" y="3199575"/>
            <a:chExt cx="727845" cy="720000"/>
          </a:xfrm>
        </p:grpSpPr>
        <p:sp>
          <p:nvSpPr>
            <p:cNvPr id="77" name="TextBox 76"/>
            <p:cNvSpPr txBox="1"/>
            <p:nvPr/>
          </p:nvSpPr>
          <p:spPr>
            <a:xfrm>
              <a:off x="10715448" y="3416450"/>
              <a:ext cx="720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b="1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성별</a:t>
              </a:r>
              <a:endPara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4" name="사각형: 둥근 모서리 123">
              <a:extLst>
                <a:ext uri="{FF2B5EF4-FFF2-40B4-BE49-F238E27FC236}">
                  <a16:creationId xmlns:a16="http://schemas.microsoft.com/office/drawing/2014/main" xmlns="" id="{3F983275-2A27-42B9-BD07-947D9FA93382}"/>
                </a:ext>
              </a:extLst>
            </p:cNvPr>
            <p:cNvSpPr/>
            <p:nvPr/>
          </p:nvSpPr>
          <p:spPr>
            <a:xfrm>
              <a:off x="10723293" y="3199575"/>
              <a:ext cx="720000" cy="720000"/>
            </a:xfrm>
            <a:prstGeom prst="roundRect">
              <a:avLst/>
            </a:prstGeom>
            <a:noFill/>
            <a:ln w="2857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43" name="직선 화살표 연결선 42"/>
          <p:cNvCxnSpPr/>
          <p:nvPr/>
        </p:nvCxnSpPr>
        <p:spPr>
          <a:xfrm>
            <a:off x="2968764" y="2151118"/>
            <a:ext cx="494771" cy="0"/>
          </a:xfrm>
          <a:prstGeom prst="straightConnector1">
            <a:avLst/>
          </a:prstGeom>
          <a:ln w="50800">
            <a:solidFill>
              <a:srgbClr val="A6001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/>
          <p:cNvCxnSpPr/>
          <p:nvPr/>
        </p:nvCxnSpPr>
        <p:spPr>
          <a:xfrm>
            <a:off x="5782364" y="2151811"/>
            <a:ext cx="494771" cy="0"/>
          </a:xfrm>
          <a:prstGeom prst="straightConnector1">
            <a:avLst/>
          </a:prstGeom>
          <a:ln w="50800">
            <a:solidFill>
              <a:srgbClr val="A6001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/>
          <p:cNvCxnSpPr/>
          <p:nvPr/>
        </p:nvCxnSpPr>
        <p:spPr>
          <a:xfrm>
            <a:off x="5782363" y="5183806"/>
            <a:ext cx="494771" cy="0"/>
          </a:xfrm>
          <a:prstGeom prst="straightConnector1">
            <a:avLst/>
          </a:prstGeom>
          <a:ln w="50800">
            <a:solidFill>
              <a:srgbClr val="A6001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4" name="직사각형 1023"/>
          <p:cNvSpPr/>
          <p:nvPr/>
        </p:nvSpPr>
        <p:spPr>
          <a:xfrm>
            <a:off x="9322392" y="1638291"/>
            <a:ext cx="787544" cy="787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30" name="꺾인 연결선 1029"/>
          <p:cNvCxnSpPr>
            <a:stCxn id="98" idx="3"/>
            <a:endCxn id="1024" idx="1"/>
          </p:cNvCxnSpPr>
          <p:nvPr/>
        </p:nvCxnSpPr>
        <p:spPr>
          <a:xfrm flipV="1">
            <a:off x="8517526" y="2032063"/>
            <a:ext cx="804866" cy="3232394"/>
          </a:xfrm>
          <a:prstGeom prst="bentConnector3">
            <a:avLst/>
          </a:prstGeom>
          <a:ln w="50800">
            <a:solidFill>
              <a:srgbClr val="A6001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48983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그룹 67">
            <a:extLst>
              <a:ext uri="{FF2B5EF4-FFF2-40B4-BE49-F238E27FC236}">
                <a16:creationId xmlns:a16="http://schemas.microsoft.com/office/drawing/2014/main" xmlns="" id="{6CB79E00-3CB3-4C4C-BE3E-EAD0AB281D46}"/>
              </a:ext>
            </a:extLst>
          </p:cNvPr>
          <p:cNvGrpSpPr/>
          <p:nvPr/>
        </p:nvGrpSpPr>
        <p:grpSpPr>
          <a:xfrm>
            <a:off x="826851" y="1295411"/>
            <a:ext cx="3309982" cy="4936947"/>
            <a:chOff x="826851" y="1295411"/>
            <a:chExt cx="3309982" cy="4353085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xmlns="" id="{DD96843C-F2DD-4A6E-A078-E1CBBCD3B9B0}"/>
                </a:ext>
              </a:extLst>
            </p:cNvPr>
            <p:cNvGrpSpPr/>
            <p:nvPr/>
          </p:nvGrpSpPr>
          <p:grpSpPr>
            <a:xfrm>
              <a:off x="1298967" y="2968417"/>
              <a:ext cx="2366761" cy="2360632"/>
              <a:chOff x="3904830" y="1007513"/>
              <a:chExt cx="2366761" cy="2360632"/>
            </a:xfrm>
          </p:grpSpPr>
          <p:sp>
            <p:nvSpPr>
              <p:cNvPr id="23" name="사각형: 둥근 모서리 22">
                <a:extLst>
                  <a:ext uri="{FF2B5EF4-FFF2-40B4-BE49-F238E27FC236}">
                    <a16:creationId xmlns:a16="http://schemas.microsoft.com/office/drawing/2014/main" xmlns="" id="{D0E0CC50-85B2-47BC-8CF7-974B0FADF23C}"/>
                  </a:ext>
                </a:extLst>
              </p:cNvPr>
              <p:cNvSpPr/>
              <p:nvPr/>
            </p:nvSpPr>
            <p:spPr>
              <a:xfrm>
                <a:off x="3904830" y="1007513"/>
                <a:ext cx="2366761" cy="2360632"/>
              </a:xfrm>
              <a:prstGeom prst="roundRect">
                <a:avLst>
                  <a:gd name="adj" fmla="val 14496"/>
                </a:avLst>
              </a:prstGeom>
              <a:solidFill>
                <a:schemeClr val="bg1"/>
              </a:solidFill>
              <a:ln w="25400">
                <a:solidFill>
                  <a:srgbClr val="7997B5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sz="1600" dirty="0">
                  <a:solidFill>
                    <a:srgbClr val="4E4E4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Bold" panose="00000800000000000000" pitchFamily="2" charset="-127"/>
                </a:endParaRPr>
              </a:p>
            </p:txBody>
          </p:sp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xmlns="" id="{6CE05826-B228-41EF-95E6-9D262C5902EC}"/>
                  </a:ext>
                </a:extLst>
              </p:cNvPr>
              <p:cNvGrpSpPr/>
              <p:nvPr/>
            </p:nvGrpSpPr>
            <p:grpSpPr>
              <a:xfrm>
                <a:off x="4092164" y="1136992"/>
                <a:ext cx="2006092" cy="2104623"/>
                <a:chOff x="4076346" y="1303773"/>
                <a:chExt cx="2006092" cy="2104623"/>
              </a:xfrm>
            </p:grpSpPr>
            <p:sp>
              <p:nvSpPr>
                <p:cNvPr id="25" name="직사각형 24">
                  <a:extLst>
                    <a:ext uri="{FF2B5EF4-FFF2-40B4-BE49-F238E27FC236}">
                      <a16:creationId xmlns:a16="http://schemas.microsoft.com/office/drawing/2014/main" xmlns="" id="{BE212290-5C91-4ADC-B06E-0F583FC993C5}"/>
                    </a:ext>
                  </a:extLst>
                </p:cNvPr>
                <p:cNvSpPr/>
                <p:nvPr/>
              </p:nvSpPr>
              <p:spPr>
                <a:xfrm>
                  <a:off x="4221787" y="1303773"/>
                  <a:ext cx="1860651" cy="569893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>
                  <a:spAutoFit/>
                </a:bodyPr>
                <a:lstStyle/>
                <a:p>
                  <a:pPr algn="r"/>
                  <a:r>
                    <a:rPr lang="ko-KR" altLang="en-US" sz="1200" dirty="0" err="1">
                      <a:solidFill>
                        <a:srgbClr val="4E4E4E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  <a:cs typeface="KoPubWorld돋움체 Bold" panose="00000800000000000000" pitchFamily="2" charset="-127"/>
                    </a:rPr>
                    <a:t>딥러닝의</a:t>
                  </a:r>
                  <a:r>
                    <a:rPr lang="ko-KR" altLang="en-US" sz="1200" dirty="0">
                      <a:solidFill>
                        <a:srgbClr val="4E4E4E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  <a:cs typeface="KoPubWorld돋움체 Bold" panose="00000800000000000000" pitchFamily="2" charset="-127"/>
                    </a:rPr>
                    <a:t> 예측 </a:t>
                  </a:r>
                  <a:endParaRPr lang="en-US" altLang="ko-KR" sz="1200" dirty="0">
                    <a:solidFill>
                      <a:srgbClr val="4E4E4E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KoPubWorld돋움체 Bold" panose="00000800000000000000" pitchFamily="2" charset="-127"/>
                  </a:endParaRPr>
                </a:p>
                <a:p>
                  <a:pPr algn="r"/>
                  <a:r>
                    <a:rPr lang="ko-KR" altLang="en-US" sz="1200" dirty="0">
                      <a:solidFill>
                        <a:srgbClr val="4E4E4E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  <a:cs typeface="KoPubWorld돋움체 Bold" panose="00000800000000000000" pitchFamily="2" charset="-127"/>
                    </a:rPr>
                    <a:t>평균 임대료</a:t>
                  </a:r>
                  <a:endParaRPr lang="en-US" altLang="ko-KR" sz="1200" dirty="0">
                    <a:solidFill>
                      <a:srgbClr val="4E4E4E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KoPubWorld돋움체 Bold" panose="00000800000000000000" pitchFamily="2" charset="-127"/>
                  </a:endParaRPr>
                </a:p>
                <a:p>
                  <a:pPr algn="r"/>
                  <a:r>
                    <a:rPr lang="en-US" altLang="ko-KR" sz="1200" dirty="0">
                      <a:solidFill>
                        <a:srgbClr val="4E4E4E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  <a:cs typeface="KoPubWorld돋움체 Bold" panose="00000800000000000000" pitchFamily="2" charset="-127"/>
                    </a:rPr>
                    <a:t>300.5</a:t>
                  </a:r>
                </a:p>
              </p:txBody>
            </p:sp>
            <p:grpSp>
              <p:nvGrpSpPr>
                <p:cNvPr id="26" name="그룹 25">
                  <a:extLst>
                    <a:ext uri="{FF2B5EF4-FFF2-40B4-BE49-F238E27FC236}">
                      <a16:creationId xmlns:a16="http://schemas.microsoft.com/office/drawing/2014/main" xmlns="" id="{4A3FDFB6-16E5-4405-81AD-70E4A4ECF656}"/>
                    </a:ext>
                  </a:extLst>
                </p:cNvPr>
                <p:cNvGrpSpPr/>
                <p:nvPr/>
              </p:nvGrpSpPr>
              <p:grpSpPr>
                <a:xfrm>
                  <a:off x="4076346" y="1526640"/>
                  <a:ext cx="994325" cy="622765"/>
                  <a:chOff x="1686065" y="4491160"/>
                  <a:chExt cx="994325" cy="622765"/>
                </a:xfrm>
              </p:grpSpPr>
              <p:sp>
                <p:nvSpPr>
                  <p:cNvPr id="39" name="사각형: 둥근 모서리 38">
                    <a:extLst>
                      <a:ext uri="{FF2B5EF4-FFF2-40B4-BE49-F238E27FC236}">
                        <a16:creationId xmlns:a16="http://schemas.microsoft.com/office/drawing/2014/main" xmlns="" id="{2D8C5909-8404-46A3-A4E6-7CF4B0A147A5}"/>
                      </a:ext>
                    </a:extLst>
                  </p:cNvPr>
                  <p:cNvSpPr/>
                  <p:nvPr/>
                </p:nvSpPr>
                <p:spPr>
                  <a:xfrm>
                    <a:off x="1686065" y="4491160"/>
                    <a:ext cx="994325" cy="622765"/>
                  </a:xfrm>
                  <a:prstGeom prst="roundRect">
                    <a:avLst>
                      <a:gd name="adj" fmla="val 30841"/>
                    </a:avLst>
                  </a:prstGeom>
                  <a:solidFill>
                    <a:srgbClr val="517699"/>
                  </a:solidFill>
                  <a:ln w="25400">
                    <a:solidFill>
                      <a:srgbClr val="7997B5"/>
                    </a:solidFill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altLang="ko-KR" sz="1600" dirty="0">
                      <a:solidFill>
                        <a:srgbClr val="4E4E4E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  <a:cs typeface="KoPubWorld돋움체 Bold" panose="00000800000000000000" pitchFamily="2" charset="-127"/>
                    </a:endParaRPr>
                  </a:p>
                </p:txBody>
              </p:sp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xmlns="" id="{280807F5-FBC4-4E51-948F-8D4520877587}"/>
                      </a:ext>
                    </a:extLst>
                  </p:cNvPr>
                  <p:cNvSpPr txBox="1"/>
                  <p:nvPr/>
                </p:nvSpPr>
                <p:spPr>
                  <a:xfrm>
                    <a:off x="1783118" y="4595592"/>
                    <a:ext cx="800219" cy="40706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none" rtlCol="0" anchor="ctr">
                    <a:spAutoFit/>
                  </a:bodyPr>
                  <a:lstStyle/>
                  <a:p>
                    <a:pPr algn="ctr"/>
                    <a:r>
                      <a:rPr lang="ko-KR" altLang="en-US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KoPubWorld돋움체 Medium" panose="00000600000000000000" pitchFamily="2" charset="-127"/>
                      </a:rPr>
                      <a:t>명동거리</a:t>
                    </a:r>
                    <a:endParaRPr lang="en-US" altLang="ko-KR" sz="1200" dirty="0">
                      <a:solidFill>
                        <a:schemeClr val="bg1">
                          <a:lumMod val="95000"/>
                        </a:schemeClr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  <a:cs typeface="KoPubWorld돋움체 Medium" panose="00000600000000000000" pitchFamily="2" charset="-127"/>
                    </a:endParaRPr>
                  </a:p>
                  <a:p>
                    <a:pPr algn="ctr"/>
                    <a:r>
                      <a: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KoPubWorld돋움체 Medium" panose="00000600000000000000" pitchFamily="2" charset="-127"/>
                      </a:rPr>
                      <a:t>419.15</a:t>
                    </a:r>
                    <a:endParaRPr lang="ko-KR" altLang="en-US" sz="1200" dirty="0">
                      <a:solidFill>
                        <a:schemeClr val="bg1">
                          <a:lumMod val="95000"/>
                        </a:schemeClr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  <a:cs typeface="KoPubWorld돋움체 Medium" panose="00000600000000000000" pitchFamily="2" charset="-127"/>
                    </a:endParaRPr>
                  </a:p>
                </p:txBody>
              </p:sp>
            </p:grpSp>
            <p:grpSp>
              <p:nvGrpSpPr>
                <p:cNvPr id="27" name="그룹 26">
                  <a:extLst>
                    <a:ext uri="{FF2B5EF4-FFF2-40B4-BE49-F238E27FC236}">
                      <a16:creationId xmlns:a16="http://schemas.microsoft.com/office/drawing/2014/main" xmlns="" id="{B6636EB4-A6A9-4815-9D71-8BDA9665270F}"/>
                    </a:ext>
                  </a:extLst>
                </p:cNvPr>
                <p:cNvGrpSpPr/>
                <p:nvPr/>
              </p:nvGrpSpPr>
              <p:grpSpPr>
                <a:xfrm>
                  <a:off x="5070671" y="2163573"/>
                  <a:ext cx="994325" cy="622765"/>
                  <a:chOff x="2680390" y="5133523"/>
                  <a:chExt cx="994325" cy="622765"/>
                </a:xfrm>
              </p:grpSpPr>
              <p:sp>
                <p:nvSpPr>
                  <p:cNvPr id="37" name="사각형: 둥근 모서리 36">
                    <a:extLst>
                      <a:ext uri="{FF2B5EF4-FFF2-40B4-BE49-F238E27FC236}">
                        <a16:creationId xmlns:a16="http://schemas.microsoft.com/office/drawing/2014/main" xmlns="" id="{B8C2D8AF-CD28-49ED-B09A-4D5528143C72}"/>
                      </a:ext>
                    </a:extLst>
                  </p:cNvPr>
                  <p:cNvSpPr/>
                  <p:nvPr/>
                </p:nvSpPr>
                <p:spPr>
                  <a:xfrm>
                    <a:off x="2680390" y="5133523"/>
                    <a:ext cx="994325" cy="622765"/>
                  </a:xfrm>
                  <a:prstGeom prst="roundRect">
                    <a:avLst>
                      <a:gd name="adj" fmla="val 30841"/>
                    </a:avLst>
                  </a:prstGeom>
                  <a:solidFill>
                    <a:srgbClr val="D8E0E6"/>
                  </a:solidFill>
                  <a:ln w="25400">
                    <a:solidFill>
                      <a:srgbClr val="7997B5"/>
                    </a:solidFill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altLang="ko-KR" sz="1600" dirty="0">
                      <a:solidFill>
                        <a:srgbClr val="4E4E4E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  <a:cs typeface="KoPubWorld돋움체 Bold" panose="00000800000000000000" pitchFamily="2" charset="-127"/>
                    </a:endParaRPr>
                  </a:p>
                </p:txBody>
              </p:sp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xmlns="" id="{961FBF04-2FB9-4C36-8A70-EE4D9D769358}"/>
                      </a:ext>
                    </a:extLst>
                  </p:cNvPr>
                  <p:cNvSpPr txBox="1"/>
                  <p:nvPr/>
                </p:nvSpPr>
                <p:spPr>
                  <a:xfrm>
                    <a:off x="2777443" y="5237955"/>
                    <a:ext cx="800219" cy="40706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none" rtlCol="0" anchor="ctr">
                    <a:spAutoFit/>
                  </a:bodyPr>
                  <a:lstStyle/>
                  <a:p>
                    <a:pPr algn="ctr"/>
                    <a:r>
                      <a: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KoPubWorld돋움체 Medium" panose="00000600000000000000" pitchFamily="2" charset="-127"/>
                      </a:rPr>
                      <a:t>서울시청</a:t>
                    </a:r>
                    <a:endParaRPr lang="en-US" altLang="ko-KR" sz="1200" dirty="0">
                      <a:latin typeface="맑은 고딕" panose="020B0503020000020004" pitchFamily="50" charset="-127"/>
                      <a:ea typeface="맑은 고딕" panose="020B0503020000020004" pitchFamily="50" charset="-127"/>
                      <a:cs typeface="KoPubWorld돋움체 Medium" panose="00000600000000000000" pitchFamily="2" charset="-127"/>
                    </a:endParaRPr>
                  </a:p>
                  <a:p>
                    <a:pPr algn="ctr"/>
                    <a:r>
                      <a:rPr lang="en-US" altLang="ko-KR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KoPubWorld돋움체 Medium" panose="00000600000000000000" pitchFamily="2" charset="-127"/>
                      </a:rPr>
                      <a:t>266.03</a:t>
                    </a:r>
                    <a:endParaRPr lang="ko-KR" altLang="en-US" sz="1200" dirty="0">
                      <a:latin typeface="맑은 고딕" panose="020B0503020000020004" pitchFamily="50" charset="-127"/>
                      <a:ea typeface="맑은 고딕" panose="020B0503020000020004" pitchFamily="50" charset="-127"/>
                      <a:cs typeface="KoPubWorld돋움체 Medium" panose="00000600000000000000" pitchFamily="2" charset="-127"/>
                    </a:endParaRPr>
                  </a:p>
                </p:txBody>
              </p:sp>
            </p:grpSp>
            <p:grpSp>
              <p:nvGrpSpPr>
                <p:cNvPr id="28" name="그룹 27">
                  <a:extLst>
                    <a:ext uri="{FF2B5EF4-FFF2-40B4-BE49-F238E27FC236}">
                      <a16:creationId xmlns:a16="http://schemas.microsoft.com/office/drawing/2014/main" xmlns="" id="{DC8C9A0E-462B-415F-BE72-8186805170CB}"/>
                    </a:ext>
                  </a:extLst>
                </p:cNvPr>
                <p:cNvGrpSpPr/>
                <p:nvPr/>
              </p:nvGrpSpPr>
              <p:grpSpPr>
                <a:xfrm>
                  <a:off x="4084906" y="2785631"/>
                  <a:ext cx="994325" cy="622765"/>
                  <a:chOff x="1690823" y="5770285"/>
                  <a:chExt cx="994325" cy="622765"/>
                </a:xfrm>
              </p:grpSpPr>
              <p:sp>
                <p:nvSpPr>
                  <p:cNvPr id="35" name="사각형: 둥근 모서리 34">
                    <a:extLst>
                      <a:ext uri="{FF2B5EF4-FFF2-40B4-BE49-F238E27FC236}">
                        <a16:creationId xmlns:a16="http://schemas.microsoft.com/office/drawing/2014/main" xmlns="" id="{11C9B62C-5495-4C63-872A-E36535BDA99B}"/>
                      </a:ext>
                    </a:extLst>
                  </p:cNvPr>
                  <p:cNvSpPr/>
                  <p:nvPr/>
                </p:nvSpPr>
                <p:spPr>
                  <a:xfrm>
                    <a:off x="1690823" y="5770285"/>
                    <a:ext cx="994325" cy="622765"/>
                  </a:xfrm>
                  <a:prstGeom prst="roundRect">
                    <a:avLst>
                      <a:gd name="adj" fmla="val 30841"/>
                    </a:avLst>
                  </a:prstGeom>
                  <a:solidFill>
                    <a:srgbClr val="D8E0E6"/>
                  </a:solidFill>
                  <a:ln w="25400">
                    <a:solidFill>
                      <a:srgbClr val="7997B5"/>
                    </a:solidFill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altLang="ko-KR" sz="1600" dirty="0">
                      <a:solidFill>
                        <a:srgbClr val="4E4E4E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  <a:cs typeface="KoPubWorld돋움체 Bold" panose="00000800000000000000" pitchFamily="2" charset="-127"/>
                    </a:endParaRPr>
                  </a:p>
                </p:txBody>
              </p:sp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xmlns="" id="{9B1E5BE0-2BF8-45D9-95B1-D84574CAC1D7}"/>
                      </a:ext>
                    </a:extLst>
                  </p:cNvPr>
                  <p:cNvSpPr txBox="1"/>
                  <p:nvPr/>
                </p:nvSpPr>
                <p:spPr>
                  <a:xfrm>
                    <a:off x="1702918" y="5878133"/>
                    <a:ext cx="970137" cy="40706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none" rtlCol="0" anchor="ctr">
                    <a:spAutoFit/>
                  </a:bodyPr>
                  <a:lstStyle/>
                  <a:p>
                    <a:pPr algn="ctr"/>
                    <a:r>
                      <a: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KoPubWorld돋움체 Medium" panose="00000600000000000000" pitchFamily="2" charset="-127"/>
                      </a:rPr>
                      <a:t>퇴계로</a:t>
                    </a:r>
                    <a:r>
                      <a:rPr lang="en-US" altLang="ko-KR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KoPubWorld돋움체 Medium" panose="00000600000000000000" pitchFamily="2" charset="-127"/>
                      </a:rPr>
                      <a:t>18</a:t>
                    </a:r>
                    <a:r>
                      <a: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KoPubWorld돋움체 Medium" panose="00000600000000000000" pitchFamily="2" charset="-127"/>
                      </a:rPr>
                      <a:t>길</a:t>
                    </a:r>
                    <a:endParaRPr lang="en-US" altLang="ko-KR" sz="1200" dirty="0">
                      <a:latin typeface="맑은 고딕" panose="020B0503020000020004" pitchFamily="50" charset="-127"/>
                      <a:ea typeface="맑은 고딕" panose="020B0503020000020004" pitchFamily="50" charset="-127"/>
                      <a:cs typeface="KoPubWorld돋움체 Medium" panose="00000600000000000000" pitchFamily="2" charset="-127"/>
                    </a:endParaRPr>
                  </a:p>
                  <a:p>
                    <a:pPr algn="ctr"/>
                    <a:r>
                      <a:rPr lang="en-US" altLang="ko-KR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KoPubWorld돋움체 Medium" panose="00000600000000000000" pitchFamily="2" charset="-127"/>
                      </a:rPr>
                      <a:t>258.55</a:t>
                    </a:r>
                    <a:endParaRPr lang="ko-KR" altLang="en-US" sz="1200" dirty="0">
                      <a:latin typeface="맑은 고딕" panose="020B0503020000020004" pitchFamily="50" charset="-127"/>
                      <a:ea typeface="맑은 고딕" panose="020B0503020000020004" pitchFamily="50" charset="-127"/>
                      <a:cs typeface="KoPubWorld돋움체 Medium" panose="00000600000000000000" pitchFamily="2" charset="-127"/>
                    </a:endParaRPr>
                  </a:p>
                </p:txBody>
              </p:sp>
            </p:grpSp>
            <p:grpSp>
              <p:nvGrpSpPr>
                <p:cNvPr id="29" name="그룹 28">
                  <a:extLst>
                    <a:ext uri="{FF2B5EF4-FFF2-40B4-BE49-F238E27FC236}">
                      <a16:creationId xmlns:a16="http://schemas.microsoft.com/office/drawing/2014/main" xmlns="" id="{58DADEA8-F433-4AD3-AE7B-C840DC6AE293}"/>
                    </a:ext>
                  </a:extLst>
                </p:cNvPr>
                <p:cNvGrpSpPr/>
                <p:nvPr/>
              </p:nvGrpSpPr>
              <p:grpSpPr>
                <a:xfrm>
                  <a:off x="5070670" y="2768750"/>
                  <a:ext cx="994325" cy="622765"/>
                  <a:chOff x="2672755" y="5756288"/>
                  <a:chExt cx="994325" cy="622765"/>
                </a:xfrm>
              </p:grpSpPr>
              <p:sp>
                <p:nvSpPr>
                  <p:cNvPr id="33" name="사각형: 둥근 모서리 32">
                    <a:extLst>
                      <a:ext uri="{FF2B5EF4-FFF2-40B4-BE49-F238E27FC236}">
                        <a16:creationId xmlns:a16="http://schemas.microsoft.com/office/drawing/2014/main" xmlns="" id="{AF187363-9F64-4839-AA89-907A009965AE}"/>
                      </a:ext>
                    </a:extLst>
                  </p:cNvPr>
                  <p:cNvSpPr/>
                  <p:nvPr/>
                </p:nvSpPr>
                <p:spPr>
                  <a:xfrm>
                    <a:off x="2672755" y="5756288"/>
                    <a:ext cx="994325" cy="622765"/>
                  </a:xfrm>
                  <a:prstGeom prst="roundRect">
                    <a:avLst>
                      <a:gd name="adj" fmla="val 30841"/>
                    </a:avLst>
                  </a:prstGeom>
                  <a:solidFill>
                    <a:srgbClr val="7997B5"/>
                  </a:solidFill>
                  <a:ln w="25400">
                    <a:solidFill>
                      <a:srgbClr val="7997B5"/>
                    </a:solidFill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altLang="ko-KR" sz="1600" dirty="0">
                      <a:solidFill>
                        <a:srgbClr val="4E4E4E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  <a:cs typeface="KoPubWorld돋움체 Bold" panose="00000800000000000000" pitchFamily="2" charset="-127"/>
                    </a:endParaRPr>
                  </a:p>
                </p:txBody>
              </p:sp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xmlns="" id="{432816A8-1600-4616-80E6-D0D3837E7E45}"/>
                      </a:ext>
                    </a:extLst>
                  </p:cNvPr>
                  <p:cNvSpPr txBox="1"/>
                  <p:nvPr/>
                </p:nvSpPr>
                <p:spPr>
                  <a:xfrm>
                    <a:off x="2846751" y="5860720"/>
                    <a:ext cx="646331" cy="40706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none" rtlCol="0" anchor="ctr">
                    <a:spAutoFit/>
                  </a:bodyPr>
                  <a:lstStyle/>
                  <a:p>
                    <a:pPr algn="ctr"/>
                    <a:r>
                      <a:rPr lang="ko-KR" altLang="en-US" sz="1200" dirty="0" err="1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KoPubWorld돋움체 Medium" panose="00000600000000000000" pitchFamily="2" charset="-127"/>
                      </a:rPr>
                      <a:t>명동길</a:t>
                    </a:r>
                    <a:endParaRPr lang="en-US" altLang="ko-KR" sz="1200" dirty="0">
                      <a:latin typeface="맑은 고딕" panose="020B0503020000020004" pitchFamily="50" charset="-127"/>
                      <a:ea typeface="맑은 고딕" panose="020B0503020000020004" pitchFamily="50" charset="-127"/>
                      <a:cs typeface="KoPubWorld돋움체 Medium" panose="00000600000000000000" pitchFamily="2" charset="-127"/>
                    </a:endParaRPr>
                  </a:p>
                  <a:p>
                    <a:pPr algn="ctr"/>
                    <a:r>
                      <a:rPr lang="en-US" altLang="ko-KR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KoPubWorld돋움체 Medium" panose="00000600000000000000" pitchFamily="2" charset="-127"/>
                      </a:rPr>
                      <a:t>328.31</a:t>
                    </a:r>
                    <a:endParaRPr lang="ko-KR" altLang="en-US" sz="1200" dirty="0">
                      <a:latin typeface="맑은 고딕" panose="020B0503020000020004" pitchFamily="50" charset="-127"/>
                      <a:ea typeface="맑은 고딕" panose="020B0503020000020004" pitchFamily="50" charset="-127"/>
                      <a:cs typeface="KoPubWorld돋움체 Medium" panose="00000600000000000000" pitchFamily="2" charset="-127"/>
                    </a:endParaRPr>
                  </a:p>
                </p:txBody>
              </p:sp>
            </p:grpSp>
            <p:grpSp>
              <p:nvGrpSpPr>
                <p:cNvPr id="30" name="그룹 29">
                  <a:extLst>
                    <a:ext uri="{FF2B5EF4-FFF2-40B4-BE49-F238E27FC236}">
                      <a16:creationId xmlns:a16="http://schemas.microsoft.com/office/drawing/2014/main" xmlns="" id="{0EFC498F-C435-4E73-AF4C-95521A7D2625}"/>
                    </a:ext>
                  </a:extLst>
                </p:cNvPr>
                <p:cNvGrpSpPr/>
                <p:nvPr/>
              </p:nvGrpSpPr>
              <p:grpSpPr>
                <a:xfrm>
                  <a:off x="4076347" y="2146692"/>
                  <a:ext cx="994325" cy="622765"/>
                  <a:chOff x="1677590" y="5134390"/>
                  <a:chExt cx="994325" cy="622765"/>
                </a:xfrm>
              </p:grpSpPr>
              <p:sp>
                <p:nvSpPr>
                  <p:cNvPr id="31" name="사각형: 둥근 모서리 30">
                    <a:extLst>
                      <a:ext uri="{FF2B5EF4-FFF2-40B4-BE49-F238E27FC236}">
                        <a16:creationId xmlns:a16="http://schemas.microsoft.com/office/drawing/2014/main" xmlns="" id="{048A944F-92C7-4EC8-9D2A-4C3F7E2DCDB4}"/>
                      </a:ext>
                    </a:extLst>
                  </p:cNvPr>
                  <p:cNvSpPr/>
                  <p:nvPr/>
                </p:nvSpPr>
                <p:spPr>
                  <a:xfrm>
                    <a:off x="1677590" y="5134390"/>
                    <a:ext cx="994325" cy="622765"/>
                  </a:xfrm>
                  <a:prstGeom prst="roundRect">
                    <a:avLst>
                      <a:gd name="adj" fmla="val 30841"/>
                    </a:avLst>
                  </a:prstGeom>
                  <a:solidFill>
                    <a:srgbClr val="F0F0F0"/>
                  </a:solidFill>
                  <a:ln w="25400">
                    <a:solidFill>
                      <a:srgbClr val="7997B5"/>
                    </a:solidFill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altLang="ko-KR" sz="1600" dirty="0">
                      <a:solidFill>
                        <a:srgbClr val="4E4E4E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  <a:cs typeface="KoPubWorld돋움체 Bold" panose="00000800000000000000" pitchFamily="2" charset="-127"/>
                    </a:endParaRPr>
                  </a:p>
                </p:txBody>
              </p:sp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xmlns="" id="{32795797-4E47-4EE8-9F57-1CA7897D34B9}"/>
                      </a:ext>
                    </a:extLst>
                  </p:cNvPr>
                  <p:cNvSpPr txBox="1"/>
                  <p:nvPr/>
                </p:nvSpPr>
                <p:spPr>
                  <a:xfrm>
                    <a:off x="1852426" y="5238822"/>
                    <a:ext cx="646331" cy="40706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none" rtlCol="0" anchor="ctr">
                    <a:spAutoFit/>
                  </a:bodyPr>
                  <a:lstStyle/>
                  <a:p>
                    <a:pPr algn="ctr"/>
                    <a:r>
                      <a:rPr lang="ko-KR" altLang="en-US" sz="1200" dirty="0" err="1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KoPubWorld돋움체 Medium" panose="00000600000000000000" pitchFamily="2" charset="-127"/>
                      </a:rPr>
                      <a:t>명동역</a:t>
                    </a:r>
                    <a:endParaRPr lang="en-US" altLang="ko-KR" sz="1200" dirty="0">
                      <a:latin typeface="맑은 고딕" panose="020B0503020000020004" pitchFamily="50" charset="-127"/>
                      <a:ea typeface="맑은 고딕" panose="020B0503020000020004" pitchFamily="50" charset="-127"/>
                      <a:cs typeface="KoPubWorld돋움체 Medium" panose="00000600000000000000" pitchFamily="2" charset="-127"/>
                    </a:endParaRPr>
                  </a:p>
                  <a:p>
                    <a:pPr algn="ctr"/>
                    <a:r>
                      <a:rPr lang="en-US" altLang="ko-KR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KoPubWorld돋움체 Medium" panose="00000600000000000000" pitchFamily="2" charset="-127"/>
                      </a:rPr>
                      <a:t>230.83</a:t>
                    </a:r>
                    <a:endParaRPr lang="ko-KR" altLang="en-US" sz="1200" dirty="0">
                      <a:latin typeface="맑은 고딕" panose="020B0503020000020004" pitchFamily="50" charset="-127"/>
                      <a:ea typeface="맑은 고딕" panose="020B0503020000020004" pitchFamily="50" charset="-127"/>
                      <a:cs typeface="KoPubWorld돋움체 Medium" panose="00000600000000000000" pitchFamily="2" charset="-127"/>
                    </a:endParaRPr>
                  </a:p>
                </p:txBody>
              </p:sp>
            </p:grpSp>
          </p:grpSp>
        </p:grpSp>
        <p:sp>
          <p:nvSpPr>
            <p:cNvPr id="61" name="사각형: 둥근 모서리 60">
              <a:extLst>
                <a:ext uri="{FF2B5EF4-FFF2-40B4-BE49-F238E27FC236}">
                  <a16:creationId xmlns:a16="http://schemas.microsoft.com/office/drawing/2014/main" xmlns="" id="{740CE0BE-F65F-4398-A5BF-0FDC56E79593}"/>
                </a:ext>
              </a:extLst>
            </p:cNvPr>
            <p:cNvSpPr/>
            <p:nvPr/>
          </p:nvSpPr>
          <p:spPr>
            <a:xfrm>
              <a:off x="826851" y="1295411"/>
              <a:ext cx="3309982" cy="4353085"/>
            </a:xfrm>
            <a:prstGeom prst="roundRect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xmlns="" id="{89B0DF5D-0B83-4985-8D7F-D3B08F453D2D}"/>
                </a:ext>
              </a:extLst>
            </p:cNvPr>
            <p:cNvSpPr txBox="1"/>
            <p:nvPr/>
          </p:nvSpPr>
          <p:spPr>
            <a:xfrm>
              <a:off x="844149" y="1718736"/>
              <a:ext cx="3272951" cy="5834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Bold" panose="00000800000000000000" pitchFamily="2" charset="-127"/>
                </a:rPr>
                <a:t>인공지능이 예측한 상권 별 임대료 추세</a:t>
              </a:r>
              <a:endPara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Bold" panose="00000800000000000000" pitchFamily="2" charset="-127"/>
              </a:endParaRPr>
            </a:p>
            <a:p>
              <a:pPr algn="ctr"/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Bold" panose="00000800000000000000" pitchFamily="2" charset="-127"/>
                </a:rPr>
                <a:t>(19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Bold" panose="00000800000000000000" pitchFamily="2" charset="-127"/>
                </a:rPr>
                <a:t>년도 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Bold" panose="00000800000000000000" pitchFamily="2" charset="-127"/>
                </a:rPr>
                <a:t>1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Bold" panose="00000800000000000000" pitchFamily="2" charset="-127"/>
                </a:rPr>
                <a:t>분기 기준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Bold" panose="00000800000000000000" pitchFamily="2" charset="-127"/>
                </a:rPr>
                <a:t>)</a:t>
              </a:r>
            </a:p>
            <a:p>
              <a:pPr algn="ctr"/>
              <a:endParaRPr lang="ko-KR" altLang="en-US" sz="1400" dirty="0">
                <a:solidFill>
                  <a:srgbClr val="A60014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Bold" panose="00000800000000000000" pitchFamily="2" charset="-127"/>
              </a:endParaRPr>
            </a:p>
          </p:txBody>
        </p:sp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xmlns="" id="{CC2DA502-6C7A-479E-9F35-A963157D647B}"/>
              </a:ext>
            </a:extLst>
          </p:cNvPr>
          <p:cNvGrpSpPr/>
          <p:nvPr/>
        </p:nvGrpSpPr>
        <p:grpSpPr>
          <a:xfrm>
            <a:off x="4537025" y="1295411"/>
            <a:ext cx="3309982" cy="4936947"/>
            <a:chOff x="8363095" y="1295411"/>
            <a:chExt cx="3309982" cy="4353085"/>
          </a:xfrm>
        </p:grpSpPr>
        <p:sp>
          <p:nvSpPr>
            <p:cNvPr id="63" name="사각형: 둥근 모서리 62">
              <a:extLst>
                <a:ext uri="{FF2B5EF4-FFF2-40B4-BE49-F238E27FC236}">
                  <a16:creationId xmlns:a16="http://schemas.microsoft.com/office/drawing/2014/main" xmlns="" id="{0CF849DA-379F-4C90-B611-B167FFE25185}"/>
                </a:ext>
              </a:extLst>
            </p:cNvPr>
            <p:cNvSpPr/>
            <p:nvPr/>
          </p:nvSpPr>
          <p:spPr>
            <a:xfrm>
              <a:off x="8363095" y="1295411"/>
              <a:ext cx="3309982" cy="4353085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rgbClr val="A6001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xmlns="" id="{E88D8BC1-DED8-4C4C-BC34-E9830907416F}"/>
                </a:ext>
              </a:extLst>
            </p:cNvPr>
            <p:cNvGrpSpPr/>
            <p:nvPr/>
          </p:nvGrpSpPr>
          <p:grpSpPr>
            <a:xfrm>
              <a:off x="8833487" y="2968417"/>
              <a:ext cx="2366761" cy="2360632"/>
              <a:chOff x="3904830" y="1007513"/>
              <a:chExt cx="2366761" cy="2360632"/>
            </a:xfrm>
          </p:grpSpPr>
          <p:sp>
            <p:nvSpPr>
              <p:cNvPr id="42" name="사각형: 둥근 모서리 41">
                <a:extLst>
                  <a:ext uri="{FF2B5EF4-FFF2-40B4-BE49-F238E27FC236}">
                    <a16:creationId xmlns:a16="http://schemas.microsoft.com/office/drawing/2014/main" xmlns="" id="{0C556D3C-58A0-4DE7-B01D-D384E0BDDD22}"/>
                  </a:ext>
                </a:extLst>
              </p:cNvPr>
              <p:cNvSpPr/>
              <p:nvPr/>
            </p:nvSpPr>
            <p:spPr>
              <a:xfrm>
                <a:off x="3904830" y="1007513"/>
                <a:ext cx="2366761" cy="2360632"/>
              </a:xfrm>
              <a:prstGeom prst="roundRect">
                <a:avLst>
                  <a:gd name="adj" fmla="val 14496"/>
                </a:avLst>
              </a:prstGeom>
              <a:solidFill>
                <a:schemeClr val="bg1"/>
              </a:solidFill>
              <a:ln w="25400">
                <a:solidFill>
                  <a:srgbClr val="7997B5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sz="1600" dirty="0">
                  <a:solidFill>
                    <a:srgbClr val="4E4E4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Bold" panose="00000800000000000000" pitchFamily="2" charset="-127"/>
                </a:endParaRPr>
              </a:p>
            </p:txBody>
          </p:sp>
          <p:grpSp>
            <p:nvGrpSpPr>
              <p:cNvPr id="43" name="그룹 42">
                <a:extLst>
                  <a:ext uri="{FF2B5EF4-FFF2-40B4-BE49-F238E27FC236}">
                    <a16:creationId xmlns:a16="http://schemas.microsoft.com/office/drawing/2014/main" xmlns="" id="{8103C9C9-5710-4611-ACE4-16540B4149CE}"/>
                  </a:ext>
                </a:extLst>
              </p:cNvPr>
              <p:cNvGrpSpPr/>
              <p:nvPr/>
            </p:nvGrpSpPr>
            <p:grpSpPr>
              <a:xfrm>
                <a:off x="4092164" y="1137075"/>
                <a:ext cx="2006092" cy="2104540"/>
                <a:chOff x="4076346" y="1303856"/>
                <a:chExt cx="2006092" cy="2104540"/>
              </a:xfrm>
            </p:grpSpPr>
            <p:sp>
              <p:nvSpPr>
                <p:cNvPr id="44" name="직사각형 43">
                  <a:extLst>
                    <a:ext uri="{FF2B5EF4-FFF2-40B4-BE49-F238E27FC236}">
                      <a16:creationId xmlns:a16="http://schemas.microsoft.com/office/drawing/2014/main" xmlns="" id="{47AD4E56-FAE8-4B77-A3F5-2C950F9B7052}"/>
                    </a:ext>
                  </a:extLst>
                </p:cNvPr>
                <p:cNvSpPr/>
                <p:nvPr/>
              </p:nvSpPr>
              <p:spPr>
                <a:xfrm>
                  <a:off x="4221787" y="1303856"/>
                  <a:ext cx="1860651" cy="569894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>
                  <a:spAutoFit/>
                </a:bodyPr>
                <a:lstStyle/>
                <a:p>
                  <a:pPr algn="r"/>
                  <a:r>
                    <a:rPr lang="ko-KR" altLang="en-US" sz="1200" dirty="0">
                      <a:solidFill>
                        <a:srgbClr val="4E4E4E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  <a:cs typeface="KoPubWorld돋움체 Bold" panose="00000800000000000000" pitchFamily="2" charset="-127"/>
                    </a:rPr>
                    <a:t>상가 매물의 </a:t>
                  </a:r>
                  <a:endParaRPr lang="en-US" altLang="ko-KR" sz="1200" dirty="0">
                    <a:solidFill>
                      <a:srgbClr val="4E4E4E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KoPubWorld돋움체 Bold" panose="00000800000000000000" pitchFamily="2" charset="-127"/>
                  </a:endParaRPr>
                </a:p>
                <a:p>
                  <a:pPr algn="r"/>
                  <a:r>
                    <a:rPr lang="ko-KR" altLang="en-US" sz="1200" dirty="0">
                      <a:solidFill>
                        <a:srgbClr val="4E4E4E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  <a:cs typeface="KoPubWorld돋움체 Bold" panose="00000800000000000000" pitchFamily="2" charset="-127"/>
                    </a:rPr>
                    <a:t>평균 임대료</a:t>
                  </a:r>
                  <a:endParaRPr lang="en-US" altLang="ko-KR" sz="1200" dirty="0">
                    <a:solidFill>
                      <a:srgbClr val="4E4E4E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KoPubWorld돋움체 Bold" panose="00000800000000000000" pitchFamily="2" charset="-127"/>
                  </a:endParaRPr>
                </a:p>
                <a:p>
                  <a:pPr algn="r"/>
                  <a:r>
                    <a:rPr lang="en-US" altLang="ko-KR" sz="1200" dirty="0">
                      <a:solidFill>
                        <a:srgbClr val="4E4E4E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  <a:cs typeface="KoPubWorld돋움체 Bold" panose="00000800000000000000" pitchFamily="2" charset="-127"/>
                    </a:rPr>
                    <a:t>82.98</a:t>
                  </a:r>
                </a:p>
              </p:txBody>
            </p:sp>
            <p:grpSp>
              <p:nvGrpSpPr>
                <p:cNvPr id="45" name="그룹 44">
                  <a:extLst>
                    <a:ext uri="{FF2B5EF4-FFF2-40B4-BE49-F238E27FC236}">
                      <a16:creationId xmlns:a16="http://schemas.microsoft.com/office/drawing/2014/main" xmlns="" id="{D65FD02D-2A98-4F57-9FDC-5C9C64AF97E0}"/>
                    </a:ext>
                  </a:extLst>
                </p:cNvPr>
                <p:cNvGrpSpPr/>
                <p:nvPr/>
              </p:nvGrpSpPr>
              <p:grpSpPr>
                <a:xfrm>
                  <a:off x="4076346" y="1526640"/>
                  <a:ext cx="994325" cy="622765"/>
                  <a:chOff x="1686065" y="4491160"/>
                  <a:chExt cx="994325" cy="622765"/>
                </a:xfrm>
              </p:grpSpPr>
              <p:sp>
                <p:nvSpPr>
                  <p:cNvPr id="58" name="사각형: 둥근 모서리 57">
                    <a:extLst>
                      <a:ext uri="{FF2B5EF4-FFF2-40B4-BE49-F238E27FC236}">
                        <a16:creationId xmlns:a16="http://schemas.microsoft.com/office/drawing/2014/main" xmlns="" id="{9474FB0C-1545-4F44-ACDA-050CED6102A0}"/>
                      </a:ext>
                    </a:extLst>
                  </p:cNvPr>
                  <p:cNvSpPr/>
                  <p:nvPr/>
                </p:nvSpPr>
                <p:spPr>
                  <a:xfrm>
                    <a:off x="1686065" y="4491160"/>
                    <a:ext cx="994325" cy="622765"/>
                  </a:xfrm>
                  <a:prstGeom prst="roundRect">
                    <a:avLst>
                      <a:gd name="adj" fmla="val 30841"/>
                    </a:avLst>
                  </a:prstGeom>
                  <a:solidFill>
                    <a:srgbClr val="517699"/>
                  </a:solidFill>
                  <a:ln w="25400">
                    <a:solidFill>
                      <a:srgbClr val="7997B5"/>
                    </a:solidFill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altLang="ko-KR" sz="1600" dirty="0">
                      <a:solidFill>
                        <a:srgbClr val="4E4E4E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  <a:cs typeface="KoPubWorld돋움체 Bold" panose="00000800000000000000" pitchFamily="2" charset="-127"/>
                    </a:endParaRPr>
                  </a:p>
                </p:txBody>
              </p:sp>
              <p:sp>
                <p:nvSpPr>
                  <p:cNvPr id="59" name="TextBox 58">
                    <a:extLst>
                      <a:ext uri="{FF2B5EF4-FFF2-40B4-BE49-F238E27FC236}">
                        <a16:creationId xmlns:a16="http://schemas.microsoft.com/office/drawing/2014/main" xmlns="" id="{E3466181-720F-4E59-9FC5-F1B52D8A19D0}"/>
                      </a:ext>
                    </a:extLst>
                  </p:cNvPr>
                  <p:cNvSpPr txBox="1"/>
                  <p:nvPr/>
                </p:nvSpPr>
                <p:spPr>
                  <a:xfrm>
                    <a:off x="1783118" y="4595592"/>
                    <a:ext cx="800219" cy="40706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none" rtlCol="0" anchor="ctr">
                    <a:spAutoFit/>
                  </a:bodyPr>
                  <a:lstStyle/>
                  <a:p>
                    <a:pPr algn="ctr"/>
                    <a:r>
                      <a:rPr lang="ko-KR" altLang="en-US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KoPubWorld돋움체 Medium" panose="00000600000000000000" pitchFamily="2" charset="-127"/>
                      </a:rPr>
                      <a:t>명동거리</a:t>
                    </a:r>
                    <a:endParaRPr lang="en-US" altLang="ko-KR" sz="1200" dirty="0">
                      <a:solidFill>
                        <a:schemeClr val="bg1">
                          <a:lumMod val="95000"/>
                        </a:schemeClr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  <a:cs typeface="KoPubWorld돋움체 Medium" panose="00000600000000000000" pitchFamily="2" charset="-127"/>
                    </a:endParaRPr>
                  </a:p>
                  <a:p>
                    <a:pPr algn="ctr"/>
                    <a:r>
                      <a: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KoPubWorld돋움체 Medium" panose="00000600000000000000" pitchFamily="2" charset="-127"/>
                      </a:rPr>
                      <a:t>162.20</a:t>
                    </a:r>
                    <a:endParaRPr lang="ko-KR" altLang="en-US" sz="1200" dirty="0">
                      <a:solidFill>
                        <a:schemeClr val="bg1">
                          <a:lumMod val="95000"/>
                        </a:schemeClr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  <a:cs typeface="KoPubWorld돋움체 Medium" panose="00000600000000000000" pitchFamily="2" charset="-127"/>
                    </a:endParaRPr>
                  </a:p>
                </p:txBody>
              </p:sp>
            </p:grpSp>
            <p:grpSp>
              <p:nvGrpSpPr>
                <p:cNvPr id="46" name="그룹 45">
                  <a:extLst>
                    <a:ext uri="{FF2B5EF4-FFF2-40B4-BE49-F238E27FC236}">
                      <a16:creationId xmlns:a16="http://schemas.microsoft.com/office/drawing/2014/main" xmlns="" id="{9B19286B-CD8C-4F06-9D2B-923E37ECAA4B}"/>
                    </a:ext>
                  </a:extLst>
                </p:cNvPr>
                <p:cNvGrpSpPr/>
                <p:nvPr/>
              </p:nvGrpSpPr>
              <p:grpSpPr>
                <a:xfrm>
                  <a:off x="5070671" y="2163573"/>
                  <a:ext cx="994325" cy="622765"/>
                  <a:chOff x="2680390" y="5133523"/>
                  <a:chExt cx="994325" cy="622765"/>
                </a:xfrm>
              </p:grpSpPr>
              <p:sp>
                <p:nvSpPr>
                  <p:cNvPr id="56" name="사각형: 둥근 모서리 55">
                    <a:extLst>
                      <a:ext uri="{FF2B5EF4-FFF2-40B4-BE49-F238E27FC236}">
                        <a16:creationId xmlns:a16="http://schemas.microsoft.com/office/drawing/2014/main" xmlns="" id="{A5DA6ACE-88D6-48F0-8976-C59976B156CC}"/>
                      </a:ext>
                    </a:extLst>
                  </p:cNvPr>
                  <p:cNvSpPr/>
                  <p:nvPr/>
                </p:nvSpPr>
                <p:spPr>
                  <a:xfrm>
                    <a:off x="2680390" y="5133523"/>
                    <a:ext cx="994325" cy="622765"/>
                  </a:xfrm>
                  <a:prstGeom prst="roundRect">
                    <a:avLst>
                      <a:gd name="adj" fmla="val 30841"/>
                    </a:avLst>
                  </a:prstGeom>
                  <a:solidFill>
                    <a:srgbClr val="D8E0E6"/>
                  </a:solidFill>
                  <a:ln w="25400">
                    <a:solidFill>
                      <a:srgbClr val="7997B5"/>
                    </a:solidFill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altLang="ko-KR" sz="1600" dirty="0">
                      <a:solidFill>
                        <a:srgbClr val="4E4E4E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  <a:cs typeface="KoPubWorld돋움체 Bold" panose="00000800000000000000" pitchFamily="2" charset="-127"/>
                    </a:endParaRPr>
                  </a:p>
                </p:txBody>
              </p:sp>
              <p:sp>
                <p:nvSpPr>
                  <p:cNvPr id="57" name="TextBox 56">
                    <a:extLst>
                      <a:ext uri="{FF2B5EF4-FFF2-40B4-BE49-F238E27FC236}">
                        <a16:creationId xmlns:a16="http://schemas.microsoft.com/office/drawing/2014/main" xmlns="" id="{2585E189-770C-475A-96AF-44356DE56F2A}"/>
                      </a:ext>
                    </a:extLst>
                  </p:cNvPr>
                  <p:cNvSpPr txBox="1"/>
                  <p:nvPr/>
                </p:nvSpPr>
                <p:spPr>
                  <a:xfrm>
                    <a:off x="2777443" y="5237955"/>
                    <a:ext cx="800219" cy="40706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none" rtlCol="0" anchor="ctr">
                    <a:spAutoFit/>
                  </a:bodyPr>
                  <a:lstStyle/>
                  <a:p>
                    <a:pPr algn="ctr"/>
                    <a:r>
                      <a: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KoPubWorld돋움체 Medium" panose="00000600000000000000" pitchFamily="2" charset="-127"/>
                      </a:rPr>
                      <a:t>서울시청</a:t>
                    </a:r>
                    <a:endParaRPr lang="en-US" altLang="ko-KR" sz="1200" dirty="0">
                      <a:latin typeface="맑은 고딕" panose="020B0503020000020004" pitchFamily="50" charset="-127"/>
                      <a:ea typeface="맑은 고딕" panose="020B0503020000020004" pitchFamily="50" charset="-127"/>
                      <a:cs typeface="KoPubWorld돋움체 Medium" panose="00000600000000000000" pitchFamily="2" charset="-127"/>
                    </a:endParaRPr>
                  </a:p>
                  <a:p>
                    <a:pPr algn="ctr"/>
                    <a:r>
                      <a:rPr lang="en-US" altLang="ko-KR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KoPubWorld돋움체 Medium" panose="00000600000000000000" pitchFamily="2" charset="-127"/>
                      </a:rPr>
                      <a:t>45.1</a:t>
                    </a:r>
                    <a:endParaRPr lang="ko-KR" altLang="en-US" sz="1200" dirty="0">
                      <a:latin typeface="맑은 고딕" panose="020B0503020000020004" pitchFamily="50" charset="-127"/>
                      <a:ea typeface="맑은 고딕" panose="020B0503020000020004" pitchFamily="50" charset="-127"/>
                      <a:cs typeface="KoPubWorld돋움체 Medium" panose="00000600000000000000" pitchFamily="2" charset="-127"/>
                    </a:endParaRPr>
                  </a:p>
                </p:txBody>
              </p:sp>
            </p:grpSp>
            <p:grpSp>
              <p:nvGrpSpPr>
                <p:cNvPr id="47" name="그룹 46">
                  <a:extLst>
                    <a:ext uri="{FF2B5EF4-FFF2-40B4-BE49-F238E27FC236}">
                      <a16:creationId xmlns:a16="http://schemas.microsoft.com/office/drawing/2014/main" xmlns="" id="{9A077F81-52CA-4FA0-A0FA-8D44B9CE09CE}"/>
                    </a:ext>
                  </a:extLst>
                </p:cNvPr>
                <p:cNvGrpSpPr/>
                <p:nvPr/>
              </p:nvGrpSpPr>
              <p:grpSpPr>
                <a:xfrm>
                  <a:off x="4084906" y="2785631"/>
                  <a:ext cx="994325" cy="622765"/>
                  <a:chOff x="1690823" y="5770285"/>
                  <a:chExt cx="994325" cy="622765"/>
                </a:xfrm>
              </p:grpSpPr>
              <p:sp>
                <p:nvSpPr>
                  <p:cNvPr id="54" name="사각형: 둥근 모서리 53">
                    <a:extLst>
                      <a:ext uri="{FF2B5EF4-FFF2-40B4-BE49-F238E27FC236}">
                        <a16:creationId xmlns:a16="http://schemas.microsoft.com/office/drawing/2014/main" xmlns="" id="{818CAD1A-EC78-4D41-A205-2701A00E2D3D}"/>
                      </a:ext>
                    </a:extLst>
                  </p:cNvPr>
                  <p:cNvSpPr/>
                  <p:nvPr/>
                </p:nvSpPr>
                <p:spPr>
                  <a:xfrm>
                    <a:off x="1690823" y="5770285"/>
                    <a:ext cx="994325" cy="622765"/>
                  </a:xfrm>
                  <a:prstGeom prst="roundRect">
                    <a:avLst>
                      <a:gd name="adj" fmla="val 30841"/>
                    </a:avLst>
                  </a:prstGeom>
                  <a:solidFill>
                    <a:srgbClr val="F0F0F0"/>
                  </a:solidFill>
                  <a:ln w="25400">
                    <a:solidFill>
                      <a:srgbClr val="7997B5"/>
                    </a:solidFill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altLang="ko-KR" sz="1600" dirty="0">
                      <a:solidFill>
                        <a:srgbClr val="4E4E4E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  <a:cs typeface="KoPubWorld돋움체 Bold" panose="00000800000000000000" pitchFamily="2" charset="-127"/>
                    </a:endParaRPr>
                  </a:p>
                </p:txBody>
              </p:sp>
              <p:sp>
                <p:nvSpPr>
                  <p:cNvPr id="55" name="TextBox 54">
                    <a:extLst>
                      <a:ext uri="{FF2B5EF4-FFF2-40B4-BE49-F238E27FC236}">
                        <a16:creationId xmlns:a16="http://schemas.microsoft.com/office/drawing/2014/main" xmlns="" id="{57C35E4B-4676-4240-B165-EB532E942E5B}"/>
                      </a:ext>
                    </a:extLst>
                  </p:cNvPr>
                  <p:cNvSpPr txBox="1"/>
                  <p:nvPr/>
                </p:nvSpPr>
                <p:spPr>
                  <a:xfrm>
                    <a:off x="1702918" y="5878133"/>
                    <a:ext cx="970137" cy="40706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none" rtlCol="0" anchor="ctr">
                    <a:spAutoFit/>
                  </a:bodyPr>
                  <a:lstStyle/>
                  <a:p>
                    <a:pPr algn="ctr"/>
                    <a:r>
                      <a: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KoPubWorld돋움체 Medium" panose="00000600000000000000" pitchFamily="2" charset="-127"/>
                      </a:rPr>
                      <a:t>퇴계로</a:t>
                    </a:r>
                    <a:r>
                      <a:rPr lang="en-US" altLang="ko-KR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KoPubWorld돋움체 Medium" panose="00000600000000000000" pitchFamily="2" charset="-127"/>
                      </a:rPr>
                      <a:t>18</a:t>
                    </a:r>
                    <a:r>
                      <a: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KoPubWorld돋움체 Medium" panose="00000600000000000000" pitchFamily="2" charset="-127"/>
                      </a:rPr>
                      <a:t>길</a:t>
                    </a:r>
                    <a:endParaRPr lang="en-US" altLang="ko-KR" sz="1200" dirty="0">
                      <a:latin typeface="맑은 고딕" panose="020B0503020000020004" pitchFamily="50" charset="-127"/>
                      <a:ea typeface="맑은 고딕" panose="020B0503020000020004" pitchFamily="50" charset="-127"/>
                      <a:cs typeface="KoPubWorld돋움체 Medium" panose="00000600000000000000" pitchFamily="2" charset="-127"/>
                    </a:endParaRPr>
                  </a:p>
                  <a:p>
                    <a:pPr algn="ctr"/>
                    <a:r>
                      <a:rPr lang="en-US" altLang="ko-KR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KoPubWorld돋움체 Medium" panose="00000600000000000000" pitchFamily="2" charset="-127"/>
                      </a:rPr>
                      <a:t>30.8</a:t>
                    </a:r>
                    <a:endParaRPr lang="ko-KR" altLang="en-US" sz="1200" dirty="0">
                      <a:latin typeface="맑은 고딕" panose="020B0503020000020004" pitchFamily="50" charset="-127"/>
                      <a:ea typeface="맑은 고딕" panose="020B0503020000020004" pitchFamily="50" charset="-127"/>
                      <a:cs typeface="KoPubWorld돋움체 Medium" panose="00000600000000000000" pitchFamily="2" charset="-127"/>
                    </a:endParaRPr>
                  </a:p>
                </p:txBody>
              </p:sp>
            </p:grpSp>
            <p:grpSp>
              <p:nvGrpSpPr>
                <p:cNvPr id="48" name="그룹 47">
                  <a:extLst>
                    <a:ext uri="{FF2B5EF4-FFF2-40B4-BE49-F238E27FC236}">
                      <a16:creationId xmlns:a16="http://schemas.microsoft.com/office/drawing/2014/main" xmlns="" id="{D250C6A5-AAC7-4EEC-8A20-FC0FBC88A3F8}"/>
                    </a:ext>
                  </a:extLst>
                </p:cNvPr>
                <p:cNvGrpSpPr/>
                <p:nvPr/>
              </p:nvGrpSpPr>
              <p:grpSpPr>
                <a:xfrm>
                  <a:off x="5070670" y="2768750"/>
                  <a:ext cx="994325" cy="622765"/>
                  <a:chOff x="2672755" y="5756288"/>
                  <a:chExt cx="994325" cy="622765"/>
                </a:xfrm>
              </p:grpSpPr>
              <p:sp>
                <p:nvSpPr>
                  <p:cNvPr id="52" name="사각형: 둥근 모서리 51">
                    <a:extLst>
                      <a:ext uri="{FF2B5EF4-FFF2-40B4-BE49-F238E27FC236}">
                        <a16:creationId xmlns:a16="http://schemas.microsoft.com/office/drawing/2014/main" xmlns="" id="{E034A26C-6B3C-4C04-90C3-EBF24A4E38CE}"/>
                      </a:ext>
                    </a:extLst>
                  </p:cNvPr>
                  <p:cNvSpPr/>
                  <p:nvPr/>
                </p:nvSpPr>
                <p:spPr>
                  <a:xfrm>
                    <a:off x="2672755" y="5756288"/>
                    <a:ext cx="994325" cy="622765"/>
                  </a:xfrm>
                  <a:prstGeom prst="roundRect">
                    <a:avLst>
                      <a:gd name="adj" fmla="val 30841"/>
                    </a:avLst>
                  </a:prstGeom>
                  <a:solidFill>
                    <a:srgbClr val="7997B5"/>
                  </a:solidFill>
                  <a:ln w="25400">
                    <a:solidFill>
                      <a:srgbClr val="7997B5"/>
                    </a:solidFill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altLang="ko-KR" sz="1600" dirty="0">
                      <a:solidFill>
                        <a:srgbClr val="4E4E4E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  <a:cs typeface="KoPubWorld돋움체 Bold" panose="00000800000000000000" pitchFamily="2" charset="-127"/>
                    </a:endParaRPr>
                  </a:p>
                </p:txBody>
              </p:sp>
              <p:sp>
                <p:nvSpPr>
                  <p:cNvPr id="53" name="TextBox 52">
                    <a:extLst>
                      <a:ext uri="{FF2B5EF4-FFF2-40B4-BE49-F238E27FC236}">
                        <a16:creationId xmlns:a16="http://schemas.microsoft.com/office/drawing/2014/main" xmlns="" id="{3F70BF40-546E-443B-8C14-78CC210AA077}"/>
                      </a:ext>
                    </a:extLst>
                  </p:cNvPr>
                  <p:cNvSpPr txBox="1"/>
                  <p:nvPr/>
                </p:nvSpPr>
                <p:spPr>
                  <a:xfrm>
                    <a:off x="2846751" y="5860720"/>
                    <a:ext cx="646331" cy="40706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none" rtlCol="0" anchor="ctr">
                    <a:spAutoFit/>
                  </a:bodyPr>
                  <a:lstStyle/>
                  <a:p>
                    <a:pPr algn="ctr"/>
                    <a:r>
                      <a:rPr lang="ko-KR" altLang="en-US" sz="1200" dirty="0" err="1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KoPubWorld돋움체 Medium" panose="00000600000000000000" pitchFamily="2" charset="-127"/>
                      </a:rPr>
                      <a:t>명동길</a:t>
                    </a:r>
                    <a:endParaRPr lang="en-US" altLang="ko-KR" sz="1200" dirty="0">
                      <a:latin typeface="맑은 고딕" panose="020B0503020000020004" pitchFamily="50" charset="-127"/>
                      <a:ea typeface="맑은 고딕" panose="020B0503020000020004" pitchFamily="50" charset="-127"/>
                      <a:cs typeface="KoPubWorld돋움체 Medium" panose="00000600000000000000" pitchFamily="2" charset="-127"/>
                    </a:endParaRPr>
                  </a:p>
                  <a:p>
                    <a:pPr algn="ctr"/>
                    <a:r>
                      <a:rPr lang="en-US" altLang="ko-KR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KoPubWorld돋움체 Medium" panose="00000600000000000000" pitchFamily="2" charset="-127"/>
                      </a:rPr>
                      <a:t>144.88</a:t>
                    </a:r>
                    <a:endParaRPr lang="ko-KR" altLang="en-US" sz="1200" dirty="0">
                      <a:latin typeface="맑은 고딕" panose="020B0503020000020004" pitchFamily="50" charset="-127"/>
                      <a:ea typeface="맑은 고딕" panose="020B0503020000020004" pitchFamily="50" charset="-127"/>
                      <a:cs typeface="KoPubWorld돋움체 Medium" panose="00000600000000000000" pitchFamily="2" charset="-127"/>
                    </a:endParaRPr>
                  </a:p>
                </p:txBody>
              </p:sp>
            </p:grpSp>
            <p:grpSp>
              <p:nvGrpSpPr>
                <p:cNvPr id="49" name="그룹 48">
                  <a:extLst>
                    <a:ext uri="{FF2B5EF4-FFF2-40B4-BE49-F238E27FC236}">
                      <a16:creationId xmlns:a16="http://schemas.microsoft.com/office/drawing/2014/main" xmlns="" id="{870F8ACF-277E-421F-8F68-476E204BD8C6}"/>
                    </a:ext>
                  </a:extLst>
                </p:cNvPr>
                <p:cNvGrpSpPr/>
                <p:nvPr/>
              </p:nvGrpSpPr>
              <p:grpSpPr>
                <a:xfrm>
                  <a:off x="4076347" y="2146692"/>
                  <a:ext cx="994325" cy="622765"/>
                  <a:chOff x="1677590" y="5134390"/>
                  <a:chExt cx="994325" cy="622765"/>
                </a:xfrm>
              </p:grpSpPr>
              <p:sp>
                <p:nvSpPr>
                  <p:cNvPr id="50" name="사각형: 둥근 모서리 49">
                    <a:extLst>
                      <a:ext uri="{FF2B5EF4-FFF2-40B4-BE49-F238E27FC236}">
                        <a16:creationId xmlns:a16="http://schemas.microsoft.com/office/drawing/2014/main" xmlns="" id="{1DEFF224-9322-458B-B5E0-4930B4322EAF}"/>
                      </a:ext>
                    </a:extLst>
                  </p:cNvPr>
                  <p:cNvSpPr/>
                  <p:nvPr/>
                </p:nvSpPr>
                <p:spPr>
                  <a:xfrm>
                    <a:off x="1677590" y="5134390"/>
                    <a:ext cx="994325" cy="622765"/>
                  </a:xfrm>
                  <a:prstGeom prst="roundRect">
                    <a:avLst>
                      <a:gd name="adj" fmla="val 30841"/>
                    </a:avLst>
                  </a:prstGeom>
                  <a:solidFill>
                    <a:srgbClr val="F0F0F0"/>
                  </a:solidFill>
                  <a:ln w="25400">
                    <a:solidFill>
                      <a:srgbClr val="7997B5"/>
                    </a:solidFill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altLang="ko-KR" sz="1600" dirty="0">
                      <a:solidFill>
                        <a:srgbClr val="4E4E4E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  <a:cs typeface="KoPubWorld돋움체 Bold" panose="00000800000000000000" pitchFamily="2" charset="-127"/>
                    </a:endParaRPr>
                  </a:p>
                </p:txBody>
              </p:sp>
              <p:sp>
                <p:nvSpPr>
                  <p:cNvPr id="51" name="TextBox 50">
                    <a:extLst>
                      <a:ext uri="{FF2B5EF4-FFF2-40B4-BE49-F238E27FC236}">
                        <a16:creationId xmlns:a16="http://schemas.microsoft.com/office/drawing/2014/main" xmlns="" id="{18A0778F-3481-4057-A687-37C23CB19FFC}"/>
                      </a:ext>
                    </a:extLst>
                  </p:cNvPr>
                  <p:cNvSpPr txBox="1"/>
                  <p:nvPr/>
                </p:nvSpPr>
                <p:spPr>
                  <a:xfrm>
                    <a:off x="1852426" y="5238822"/>
                    <a:ext cx="646331" cy="40706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none" rtlCol="0" anchor="ctr">
                    <a:spAutoFit/>
                  </a:bodyPr>
                  <a:lstStyle/>
                  <a:p>
                    <a:pPr algn="ctr"/>
                    <a:r>
                      <a:rPr lang="ko-KR" altLang="en-US" sz="1200" dirty="0" err="1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KoPubWorld돋움체 Medium" panose="00000600000000000000" pitchFamily="2" charset="-127"/>
                      </a:rPr>
                      <a:t>명동역</a:t>
                    </a:r>
                    <a:endParaRPr lang="en-US" altLang="ko-KR" sz="1200" dirty="0">
                      <a:latin typeface="맑은 고딕" panose="020B0503020000020004" pitchFamily="50" charset="-127"/>
                      <a:ea typeface="맑은 고딕" panose="020B0503020000020004" pitchFamily="50" charset="-127"/>
                      <a:cs typeface="KoPubWorld돋움체 Medium" panose="00000600000000000000" pitchFamily="2" charset="-127"/>
                    </a:endParaRPr>
                  </a:p>
                  <a:p>
                    <a:pPr algn="ctr"/>
                    <a:r>
                      <a:rPr lang="en-US" altLang="ko-KR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KoPubWorld돋움체 Medium" panose="00000600000000000000" pitchFamily="2" charset="-127"/>
                      </a:rPr>
                      <a:t>31.8</a:t>
                    </a:r>
                    <a:endParaRPr lang="ko-KR" altLang="en-US" sz="1200" dirty="0">
                      <a:latin typeface="맑은 고딕" panose="020B0503020000020004" pitchFamily="50" charset="-127"/>
                      <a:ea typeface="맑은 고딕" panose="020B0503020000020004" pitchFamily="50" charset="-127"/>
                      <a:cs typeface="KoPubWorld돋움체 Medium" panose="00000600000000000000" pitchFamily="2" charset="-127"/>
                    </a:endParaRPr>
                  </a:p>
                </p:txBody>
              </p:sp>
            </p:grpSp>
          </p:grpSp>
        </p:grp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xmlns="" id="{F03C5947-35A3-4200-B684-63C4E484C16C}"/>
                </a:ext>
              </a:extLst>
            </p:cNvPr>
            <p:cNvSpPr txBox="1"/>
            <p:nvPr/>
          </p:nvSpPr>
          <p:spPr>
            <a:xfrm>
              <a:off x="9106577" y="5371497"/>
              <a:ext cx="2183611" cy="1899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※ </a:t>
              </a:r>
              <a:r>
                <a:rPr lang="ko-KR" altLang="en-US" sz="8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네이버 부동산 </a:t>
              </a:r>
              <a:r>
                <a:rPr lang="en-US" altLang="ko-KR" sz="8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2019</a:t>
              </a:r>
              <a:r>
                <a:rPr lang="ko-KR" altLang="en-US" sz="8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년 </a:t>
              </a:r>
              <a:r>
                <a:rPr lang="en-US" altLang="ko-KR" sz="8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9~10</a:t>
              </a:r>
              <a:r>
                <a:rPr lang="ko-KR" altLang="en-US" sz="8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월 매물 참고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xmlns="" id="{E1F714A7-D01B-48E3-95DE-2C111504E294}"/>
                </a:ext>
              </a:extLst>
            </p:cNvPr>
            <p:cNvSpPr txBox="1"/>
            <p:nvPr/>
          </p:nvSpPr>
          <p:spPr>
            <a:xfrm>
              <a:off x="8380393" y="1718736"/>
              <a:ext cx="3272951" cy="7327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rgbClr val="A60014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Bold" panose="00000800000000000000" pitchFamily="2" charset="-127"/>
                </a:rPr>
                <a:t>실제 거래</a:t>
              </a:r>
              <a:r>
                <a:rPr lang="ko-KR" altLang="en-US" sz="1200" dirty="0"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Bold" panose="00000800000000000000" pitchFamily="2" charset="-127"/>
                </a:rPr>
                <a:t>되고 있는 상가건물의 </a:t>
              </a:r>
              <a:r>
                <a:rPr lang="ko-KR" altLang="en-US" sz="1200" dirty="0">
                  <a:solidFill>
                    <a:srgbClr val="A60014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Bold" panose="00000800000000000000" pitchFamily="2" charset="-127"/>
                </a:rPr>
                <a:t>임대료 추세</a:t>
              </a:r>
              <a:endParaRPr lang="en-US" altLang="ko-KR" sz="1200" dirty="0">
                <a:solidFill>
                  <a:srgbClr val="A60014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Bold" panose="00000800000000000000" pitchFamily="2" charset="-127"/>
              </a:endParaRPr>
            </a:p>
            <a:p>
              <a:pPr algn="ctr"/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Bold" panose="00000800000000000000" pitchFamily="2" charset="-127"/>
                </a:rPr>
                <a:t>(19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Bold" panose="00000800000000000000" pitchFamily="2" charset="-127"/>
                </a:rPr>
                <a:t>년도 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Bold" panose="00000800000000000000" pitchFamily="2" charset="-127"/>
                </a:rPr>
                <a:t>9~10</a:t>
              </a:r>
              <a:r>
                <a:rPr lang="ko-KR" altLang="en-US" sz="1100" dirty="0" err="1"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Bold" panose="00000800000000000000" pitchFamily="2" charset="-127"/>
                </a:rPr>
                <a:t>월기준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Bold" panose="00000800000000000000" pitchFamily="2" charset="-127"/>
                </a:rPr>
                <a:t>)</a:t>
              </a:r>
            </a:p>
            <a:p>
              <a:pPr algn="ctr"/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Bold" panose="00000800000000000000" pitchFamily="2" charset="-127"/>
                </a:rPr>
                <a:t>임대료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Bold" panose="00000800000000000000" pitchFamily="2" charset="-127"/>
                </a:rPr>
                <a:t>(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Bold" panose="00000800000000000000" pitchFamily="2" charset="-127"/>
                </a:rPr>
                <a:t>천원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Bold" panose="00000800000000000000" pitchFamily="2" charset="-127"/>
                </a:rPr>
                <a:t>/m</a:t>
              </a:r>
              <a:r>
                <a:rPr lang="en-US" altLang="ko-KR" sz="1100" baseline="30000" dirty="0"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Bold" panose="00000800000000000000" pitchFamily="2" charset="-127"/>
                </a:rPr>
                <a:t>2)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Bold" panose="00000800000000000000" pitchFamily="2" charset="-127"/>
                </a:rPr>
                <a:t> 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Bold" panose="00000800000000000000" pitchFamily="2" charset="-127"/>
                </a:rPr>
                <a:t>= 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Bold" panose="00000800000000000000" pitchFamily="2" charset="-127"/>
                </a:rPr>
                <a:t>월세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Bold" panose="00000800000000000000" pitchFamily="2" charset="-127"/>
                </a:rPr>
                <a:t>/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Bold" panose="00000800000000000000" pitchFamily="2" charset="-127"/>
                </a:rPr>
                <a:t>공급면적</a:t>
              </a:r>
              <a:endPara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Bold" panose="00000800000000000000" pitchFamily="2" charset="-127"/>
              </a:endParaRPr>
            </a:p>
            <a:p>
              <a:pPr algn="ctr"/>
              <a:endParaRPr lang="ko-KR" altLang="en-US" sz="1400" dirty="0">
                <a:solidFill>
                  <a:srgbClr val="A60014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67" name="TextBox 66">
            <a:extLst>
              <a:ext uri="{FF2B5EF4-FFF2-40B4-BE49-F238E27FC236}">
                <a16:creationId xmlns:a16="http://schemas.microsoft.com/office/drawing/2014/main" xmlns="" id="{8C5A22C1-1317-45FB-9481-D26468EF9815}"/>
              </a:ext>
            </a:extLst>
          </p:cNvPr>
          <p:cNvSpPr txBox="1"/>
          <p:nvPr/>
        </p:nvSpPr>
        <p:spPr>
          <a:xfrm>
            <a:off x="8106073" y="1971127"/>
            <a:ext cx="3787629" cy="42612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Bold" panose="00000800000000000000" pitchFamily="2" charset="-127"/>
              </a:rPr>
              <a:t>상권 내의 모든 상가건물의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  <a:cs typeface="KoPubWorld돋움체 Bold" panose="00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u="sng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Bold" panose="00000800000000000000" pitchFamily="2" charset="-127"/>
              </a:rPr>
              <a:t>임대료와 실제 거래가격을</a:t>
            </a:r>
            <a:endParaRPr lang="en-US" altLang="ko-KR" sz="1600" u="sng" dirty="0">
              <a:latin typeface="맑은 고딕" panose="020B0503020000020004" pitchFamily="50" charset="-127"/>
              <a:ea typeface="맑은 고딕" panose="020B0503020000020004" pitchFamily="50" charset="-127"/>
              <a:cs typeface="KoPubWorld돋움체 Bold" panose="00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u="sng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Bold" panose="00000800000000000000" pitchFamily="2" charset="-127"/>
              </a:rPr>
              <a:t>알 수 없기때문에</a:t>
            </a:r>
            <a:endParaRPr lang="en-US" altLang="ko-KR" sz="1600" u="sng" dirty="0">
              <a:latin typeface="맑은 고딕" panose="020B0503020000020004" pitchFamily="50" charset="-127"/>
              <a:ea typeface="맑은 고딕" panose="020B0503020000020004" pitchFamily="50" charset="-127"/>
              <a:cs typeface="KoPubWorld돋움체 Bold" panose="00000800000000000000" pitchFamily="2" charset="-127"/>
            </a:endParaRPr>
          </a:p>
          <a:p>
            <a:endParaRPr lang="en-US" altLang="ko-KR" sz="400" dirty="0">
              <a:latin typeface="맑은 고딕" panose="020B0503020000020004" pitchFamily="50" charset="-127"/>
              <a:ea typeface="맑은 고딕" panose="020B0503020000020004" pitchFamily="50" charset="-127"/>
              <a:cs typeface="KoPubWorld돋움체 Bold" panose="00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Bold" panose="00000800000000000000" pitchFamily="2" charset="-127"/>
              </a:rPr>
              <a:t>한국감정원의 수치와 실 임대료에는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  <a:cs typeface="KoPubWorld돋움체 Bold" panose="00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Bold" panose="00000800000000000000" pitchFamily="2" charset="-127"/>
              </a:rPr>
              <a:t>차이가 존재하나 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  <a:cs typeface="KoPubWorld돋움체 Bold" panose="00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Bold" panose="00000800000000000000" pitchFamily="2" charset="-127"/>
              </a:rPr>
              <a:t>실제로 </a:t>
            </a:r>
            <a:r>
              <a:rPr lang="ko-KR" altLang="en-US" sz="1600" b="1" dirty="0">
                <a:solidFill>
                  <a:srgbClr val="A60014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Bold" panose="00000800000000000000" pitchFamily="2" charset="-127"/>
              </a:rPr>
              <a:t>인공지능이 임대료가 </a:t>
            </a:r>
            <a:endParaRPr lang="en-US" altLang="ko-KR" sz="1600" b="1" dirty="0">
              <a:solidFill>
                <a:srgbClr val="A60014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KoPubWorld돋움체 Bold" panose="00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rgbClr val="A60014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Bold" panose="00000800000000000000" pitchFamily="2" charset="-127"/>
              </a:rPr>
              <a:t>높은 지역을 구분하여 추론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Bold" panose="00000800000000000000" pitchFamily="2" charset="-127"/>
              </a:rPr>
              <a:t>하고 있으며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  <a:cs typeface="KoPubWorld돋움체 Bold" panose="00000800000000000000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400" dirty="0">
              <a:latin typeface="맑은 고딕" panose="020B0503020000020004" pitchFamily="50" charset="-127"/>
              <a:ea typeface="맑은 고딕" panose="020B0503020000020004" pitchFamily="50" charset="-127"/>
              <a:cs typeface="KoPubWorld돋움체 Bold" panose="00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Bold" panose="00000800000000000000" pitchFamily="2" charset="-127"/>
              </a:rPr>
              <a:t>인공지능이 예측한 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  <a:cs typeface="KoPubWorld돋움체 Bold" panose="00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u="sng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Bold" panose="00000800000000000000" pitchFamily="2" charset="-127"/>
              </a:rPr>
              <a:t>상권 별 임대료 차이가</a:t>
            </a:r>
            <a:endParaRPr lang="en-US" altLang="ko-KR" sz="1600" u="sng" dirty="0">
              <a:latin typeface="맑은 고딕" panose="020B0503020000020004" pitchFamily="50" charset="-127"/>
              <a:ea typeface="맑은 고딕" panose="020B0503020000020004" pitchFamily="50" charset="-127"/>
              <a:cs typeface="KoPubWorld돋움체 Bold" panose="00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b="1" u="sng" dirty="0">
                <a:solidFill>
                  <a:srgbClr val="A60014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Bold" panose="00000800000000000000" pitchFamily="2" charset="-127"/>
              </a:rPr>
              <a:t>실제 거래되고 있는 </a:t>
            </a:r>
            <a:endParaRPr lang="en-US" altLang="ko-KR" sz="1600" b="1" u="sng" dirty="0">
              <a:solidFill>
                <a:srgbClr val="A60014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KoPubWorld돋움체 Bold" panose="00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b="1" u="sng" dirty="0">
                <a:solidFill>
                  <a:srgbClr val="A60014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Bold" panose="00000800000000000000" pitchFamily="2" charset="-127"/>
              </a:rPr>
              <a:t>상가건물의 임대료 추이가 거의 유사함</a:t>
            </a:r>
            <a:endParaRPr lang="ko-KR" altLang="en-US" sz="1600" b="1" u="sng" dirty="0">
              <a:latin typeface="맑은 고딕" panose="020B0503020000020004" pitchFamily="50" charset="-127"/>
              <a:ea typeface="맑은 고딕" panose="020B0503020000020004" pitchFamily="50" charset="-127"/>
              <a:cs typeface="KoPubWorld돋움체 Bold" panose="00000800000000000000" pitchFamily="2" charset="-127"/>
            </a:endParaRPr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xmlns="" id="{71D1DB4C-F96A-47A7-AADF-B0BC8BB86BB8}"/>
              </a:ext>
            </a:extLst>
          </p:cNvPr>
          <p:cNvGrpSpPr/>
          <p:nvPr/>
        </p:nvGrpSpPr>
        <p:grpSpPr>
          <a:xfrm>
            <a:off x="1312644" y="2324518"/>
            <a:ext cx="2353084" cy="808094"/>
            <a:chOff x="497974" y="520055"/>
            <a:chExt cx="3115874" cy="4552359"/>
          </a:xfrm>
        </p:grpSpPr>
        <p:sp>
          <p:nvSpPr>
            <p:cNvPr id="72" name="사각형: 둥근 모서리 71">
              <a:extLst>
                <a:ext uri="{FF2B5EF4-FFF2-40B4-BE49-F238E27FC236}">
                  <a16:creationId xmlns:a16="http://schemas.microsoft.com/office/drawing/2014/main" xmlns="" id="{6AF343DA-BAF9-4441-BBAD-C62F00C4314B}"/>
                </a:ext>
              </a:extLst>
            </p:cNvPr>
            <p:cNvSpPr/>
            <p:nvPr/>
          </p:nvSpPr>
          <p:spPr>
            <a:xfrm>
              <a:off x="497974" y="520055"/>
              <a:ext cx="3115874" cy="4552359"/>
            </a:xfrm>
            <a:prstGeom prst="roundRect">
              <a:avLst>
                <a:gd name="adj" fmla="val 30841"/>
              </a:avLst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1000" dirty="0">
                <a:solidFill>
                  <a:srgbClr val="4E4E4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xmlns="" id="{EBC8C0AE-CB3A-42B1-B7D4-3BDF5D8B1039}"/>
                </a:ext>
              </a:extLst>
            </p:cNvPr>
            <p:cNvSpPr/>
            <p:nvPr/>
          </p:nvSpPr>
          <p:spPr>
            <a:xfrm>
              <a:off x="752963" y="1170758"/>
              <a:ext cx="2605895" cy="325095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anchor="ctr">
              <a:spAutoFit/>
            </a:bodyPr>
            <a:lstStyle/>
            <a:p>
              <a:pPr algn="ctr"/>
              <a:r>
                <a:rPr lang="ko-KR" altLang="en-US" sz="1050" dirty="0">
                  <a:solidFill>
                    <a:srgbClr val="595959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Bold" panose="00000800000000000000" pitchFamily="2" charset="-127"/>
                </a:rPr>
                <a:t>한국 </a:t>
              </a:r>
              <a:r>
                <a:rPr lang="ko-KR" altLang="en-US" sz="1050" dirty="0" err="1">
                  <a:solidFill>
                    <a:srgbClr val="595959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Bold" panose="00000800000000000000" pitchFamily="2" charset="-127"/>
                </a:rPr>
                <a:t>감정원</a:t>
              </a:r>
              <a:r>
                <a:rPr lang="ko-KR" altLang="en-US" sz="1050" dirty="0">
                  <a:solidFill>
                    <a:srgbClr val="595959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Bold" panose="00000800000000000000" pitchFamily="2" charset="-127"/>
                </a:rPr>
                <a:t> 기준</a:t>
              </a:r>
              <a:endParaRPr lang="en-US" altLang="ko-KR" sz="1050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Bold" panose="00000800000000000000" pitchFamily="2" charset="-127"/>
              </a:endParaRPr>
            </a:p>
            <a:p>
              <a:pPr algn="ctr"/>
              <a:r>
                <a:rPr lang="ko-KR" altLang="en-US" sz="1050" dirty="0">
                  <a:solidFill>
                    <a:srgbClr val="595959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Bold" panose="00000800000000000000" pitchFamily="2" charset="-127"/>
                </a:rPr>
                <a:t>명동의 실제 평균 임대료 </a:t>
              </a:r>
              <a:r>
                <a:rPr lang="en-US" altLang="ko-KR" sz="1050" u="sng" dirty="0">
                  <a:solidFill>
                    <a:srgbClr val="595959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Bold" panose="00000800000000000000" pitchFamily="2" charset="-127"/>
                </a:rPr>
                <a:t>295.1</a:t>
              </a:r>
            </a:p>
          </p:txBody>
        </p:sp>
      </p:grpSp>
      <p:sp>
        <p:nvSpPr>
          <p:cNvPr id="70" name="직사각형 69">
            <a:extLst>
              <a:ext uri="{FF2B5EF4-FFF2-40B4-BE49-F238E27FC236}">
                <a16:creationId xmlns:a16="http://schemas.microsoft.com/office/drawing/2014/main" xmlns="" id="{B3AA273C-1107-4EF0-BB6E-0BA688226E14}"/>
              </a:ext>
            </a:extLst>
          </p:cNvPr>
          <p:cNvSpPr/>
          <p:nvPr/>
        </p:nvSpPr>
        <p:spPr>
          <a:xfrm>
            <a:off x="0" y="0"/>
            <a:ext cx="12192000" cy="691662"/>
          </a:xfrm>
          <a:prstGeom prst="rect">
            <a:avLst/>
          </a:prstGeom>
          <a:gradFill flip="none" rotWithShape="1">
            <a:gsLst>
              <a:gs pos="0">
                <a:srgbClr val="C00000"/>
              </a:gs>
              <a:gs pos="100000">
                <a:schemeClr val="accent3">
                  <a:lumMod val="7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b="1" dirty="0">
                <a:solidFill>
                  <a:schemeClr val="bg1"/>
                </a:solidFill>
              </a:rPr>
              <a:t>부록 </a:t>
            </a:r>
            <a:r>
              <a:rPr lang="en-US" altLang="ko-KR" sz="2400" b="1" dirty="0">
                <a:solidFill>
                  <a:schemeClr val="bg1"/>
                </a:solidFill>
              </a:rPr>
              <a:t>#3) </a:t>
            </a:r>
            <a:r>
              <a:rPr lang="ko-KR" altLang="en-US" sz="24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명동 상권 임대료 예측에 대하여 부동산 매물과의 추세 비교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286546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 rot="2700000">
            <a:off x="2201569" y="2461493"/>
            <a:ext cx="972889" cy="972889"/>
          </a:xfrm>
          <a:prstGeom prst="rect">
            <a:avLst/>
          </a:prstGeom>
          <a:noFill/>
          <a:ln>
            <a:solidFill>
              <a:srgbClr val="A6001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2817596" y="3058017"/>
            <a:ext cx="439318" cy="485228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2851820" y="2972452"/>
            <a:ext cx="4711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A60014"/>
                </a:solidFill>
                <a:ea typeface="KoPub돋움체 Bold" panose="00000800000000000000" pitchFamily="2" charset="-127"/>
              </a:rPr>
              <a:t>1.</a:t>
            </a:r>
            <a:endParaRPr lang="ko-KR" altLang="en-US" sz="2800" dirty="0">
              <a:solidFill>
                <a:srgbClr val="A60014"/>
              </a:solidFill>
              <a:ea typeface="KoPub돋움체 Bold" panose="00000800000000000000" pitchFamily="2" charset="-127"/>
            </a:endParaRPr>
          </a:p>
        </p:txBody>
      </p:sp>
      <p:cxnSp>
        <p:nvCxnSpPr>
          <p:cNvPr id="18" name="직선 연결선 17"/>
          <p:cNvCxnSpPr>
            <a:cxnSpLocks/>
          </p:cNvCxnSpPr>
          <p:nvPr/>
        </p:nvCxnSpPr>
        <p:spPr>
          <a:xfrm>
            <a:off x="8088923" y="3401226"/>
            <a:ext cx="4103077" cy="0"/>
          </a:xfrm>
          <a:prstGeom prst="line">
            <a:avLst/>
          </a:prstGeom>
          <a:ln>
            <a:solidFill>
              <a:srgbClr val="A600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0" y="3401226"/>
            <a:ext cx="2093720" cy="0"/>
          </a:xfrm>
          <a:prstGeom prst="line">
            <a:avLst/>
          </a:prstGeom>
          <a:ln>
            <a:solidFill>
              <a:srgbClr val="A600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375949" y="2967479"/>
            <a:ext cx="7700400" cy="646331"/>
          </a:xfrm>
          <a:prstGeom prst="rect">
            <a:avLst/>
          </a:prstGeom>
          <a:solidFill>
            <a:srgbClr val="F7F7F7"/>
          </a:solidFill>
        </p:spPr>
        <p:txBody>
          <a:bodyPr wrap="square" rtlCol="0">
            <a:noAutofit/>
          </a:bodyPr>
          <a:lstStyle/>
          <a:p>
            <a:r>
              <a:rPr lang="ko-KR" altLang="en-US" sz="3600" b="1" spc="-150" dirty="0">
                <a:solidFill>
                  <a:srgbClr val="4E4E4E"/>
                </a:solidFill>
                <a:latin typeface="+mn-ea"/>
              </a:rPr>
              <a:t>창업 </a:t>
            </a:r>
            <a:r>
              <a:rPr lang="ko-KR" altLang="en-US" sz="3600" b="1" spc="-150" dirty="0" err="1">
                <a:solidFill>
                  <a:srgbClr val="4E4E4E"/>
                </a:solidFill>
                <a:latin typeface="+mn-ea"/>
              </a:rPr>
              <a:t>생존력을</a:t>
            </a:r>
            <a:r>
              <a:rPr lang="ko-KR" altLang="en-US" sz="3600" b="1" spc="-150" dirty="0">
                <a:solidFill>
                  <a:srgbClr val="4E4E4E"/>
                </a:solidFill>
                <a:latin typeface="+mn-ea"/>
              </a:rPr>
              <a:t> 높이는 새로운 서비스</a:t>
            </a:r>
            <a:endParaRPr lang="en-US" altLang="ko-KR" sz="3600" b="1" spc="-150" dirty="0">
              <a:solidFill>
                <a:srgbClr val="4E4E4E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7997132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2" grpId="0"/>
      <p:bldP spid="1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8674" y="922356"/>
            <a:ext cx="6194651" cy="5660629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xmlns="" id="{5A5678C3-68B2-45FC-971F-4F7BB1904FDE}"/>
              </a:ext>
            </a:extLst>
          </p:cNvPr>
          <p:cNvGrpSpPr/>
          <p:nvPr/>
        </p:nvGrpSpPr>
        <p:grpSpPr>
          <a:xfrm>
            <a:off x="0" y="0"/>
            <a:ext cx="12192000" cy="710712"/>
            <a:chOff x="0" y="0"/>
            <a:chExt cx="12192000" cy="710712"/>
          </a:xfrm>
        </p:grpSpPr>
        <p:sp>
          <p:nvSpPr>
            <p:cNvPr id="3" name="직사각형 2"/>
            <p:cNvSpPr/>
            <p:nvPr/>
          </p:nvSpPr>
          <p:spPr>
            <a:xfrm>
              <a:off x="0" y="0"/>
              <a:ext cx="12192000" cy="691662"/>
            </a:xfrm>
            <a:prstGeom prst="rect">
              <a:avLst/>
            </a:prstGeom>
            <a:gradFill flip="none" rotWithShape="1">
              <a:gsLst>
                <a:gs pos="0">
                  <a:srgbClr val="C00000"/>
                </a:gs>
                <a:gs pos="100000">
                  <a:schemeClr val="accent3">
                    <a:lumMod val="7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400" b="1" dirty="0"/>
                <a:t>1-1) </a:t>
              </a:r>
              <a:r>
                <a:rPr lang="ko-KR" altLang="en-US" sz="2400" b="1" dirty="0"/>
                <a:t>서울특별시 상권분석 서비스의 문제점 </a:t>
              </a:r>
              <a:r>
                <a:rPr lang="en-US" altLang="ko-KR" sz="2400" b="1" dirty="0"/>
                <a:t>#1</a:t>
              </a:r>
              <a:endParaRPr lang="ko-KR" altLang="en-US" sz="2400" b="1" dirty="0"/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xmlns="" id="{91E1D2B4-88F5-44FA-8895-3217E53F90A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0712"/>
              <a:ext cx="12192000" cy="0"/>
            </a:xfrm>
            <a:prstGeom prst="line">
              <a:avLst/>
            </a:prstGeom>
            <a:ln w="38100">
              <a:gradFill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tx1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Picture 5">
            <a:extLst>
              <a:ext uri="{FF2B5EF4-FFF2-40B4-BE49-F238E27FC236}">
                <a16:creationId xmlns:a16="http://schemas.microsoft.com/office/drawing/2014/main" xmlns="" id="{7C34E320-9A45-4F34-BBF3-6E298FBF4946}"/>
              </a:ext>
            </a:extLst>
          </p:cNvPr>
          <p:cNvPicPr preferRelativeResize="0">
            <a:picLocks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098"/>
          <a:stretch/>
        </p:blipFill>
        <p:spPr bwMode="auto">
          <a:xfrm>
            <a:off x="355253" y="1089000"/>
            <a:ext cx="3150033" cy="468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38100">
            <a:solidFill>
              <a:schemeClr val="tx1"/>
            </a:solidFill>
          </a:ln>
          <a:effectLst>
            <a:outerShdw dist="35921" dir="2700000" algn="ctr" rotWithShape="0">
              <a:schemeClr val="bg2"/>
            </a:outerShdw>
          </a:effectLst>
        </p:spPr>
      </p:pic>
      <p:pic>
        <p:nvPicPr>
          <p:cNvPr id="15" name="Picture 6">
            <a:extLst>
              <a:ext uri="{FF2B5EF4-FFF2-40B4-BE49-F238E27FC236}">
                <a16:creationId xmlns:a16="http://schemas.microsoft.com/office/drawing/2014/main" xmlns="" id="{1786406E-9C65-4800-890E-F2F1345B1EB5}"/>
              </a:ext>
            </a:extLst>
          </p:cNvPr>
          <p:cNvPicPr preferRelativeResize="0">
            <a:picLocks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" r="22554" b="-256"/>
          <a:stretch/>
        </p:blipFill>
        <p:spPr bwMode="auto">
          <a:xfrm>
            <a:off x="4521000" y="1089000"/>
            <a:ext cx="3150000" cy="468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38100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</p:pic>
      <p:pic>
        <p:nvPicPr>
          <p:cNvPr id="16" name="Picture 7">
            <a:extLst>
              <a:ext uri="{FF2B5EF4-FFF2-40B4-BE49-F238E27FC236}">
                <a16:creationId xmlns:a16="http://schemas.microsoft.com/office/drawing/2014/main" xmlns="" id="{49AA5D7F-2FC6-4FBB-95B5-2C3D2FC88648}"/>
              </a:ext>
            </a:extLst>
          </p:cNvPr>
          <p:cNvPicPr preferRelativeResize="0">
            <a:picLocks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863"/>
          <a:stretch/>
        </p:blipFill>
        <p:spPr bwMode="auto">
          <a:xfrm>
            <a:off x="8686746" y="1089000"/>
            <a:ext cx="3150000" cy="468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38100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xmlns="" id="{26679CF6-60F6-484B-A377-6812DA802492}"/>
              </a:ext>
            </a:extLst>
          </p:cNvPr>
          <p:cNvSpPr/>
          <p:nvPr/>
        </p:nvSpPr>
        <p:spPr>
          <a:xfrm>
            <a:off x="0" y="2791608"/>
            <a:ext cx="12192000" cy="1274784"/>
          </a:xfrm>
          <a:prstGeom prst="rect">
            <a:avLst/>
          </a:prstGeom>
          <a:solidFill>
            <a:srgbClr val="595959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/>
              <a:t>빈약한 창업 데이터 및 기초 통계분석 제공</a:t>
            </a:r>
          </a:p>
        </p:txBody>
      </p:sp>
    </p:spTree>
    <p:extLst>
      <p:ext uri="{BB962C8B-B14F-4D97-AF65-F5344CB8AC3E}">
        <p14:creationId xmlns:p14="http://schemas.microsoft.com/office/powerpoint/2010/main" val="27120493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500"/>
                            </p:stCondLst>
                            <p:childTnLst>
                              <p:par>
                                <p:cTn id="26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" name="차트 33">
            <a:extLst>
              <a:ext uri="{FF2B5EF4-FFF2-40B4-BE49-F238E27FC236}">
                <a16:creationId xmlns:a16="http://schemas.microsoft.com/office/drawing/2014/main" xmlns="" id="{26D288FE-090C-409F-ADA2-3BEDB828295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17682932"/>
              </p:ext>
            </p:extLst>
          </p:nvPr>
        </p:nvGraphicFramePr>
        <p:xfrm>
          <a:off x="4296000" y="1503121"/>
          <a:ext cx="3600000" cy="432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13" name="그룹 12">
            <a:extLst>
              <a:ext uri="{FF2B5EF4-FFF2-40B4-BE49-F238E27FC236}">
                <a16:creationId xmlns:a16="http://schemas.microsoft.com/office/drawing/2014/main" xmlns="" id="{FD862D83-26DF-4E20-9FE4-E4593C33A848}"/>
              </a:ext>
            </a:extLst>
          </p:cNvPr>
          <p:cNvGrpSpPr/>
          <p:nvPr/>
        </p:nvGrpSpPr>
        <p:grpSpPr>
          <a:xfrm>
            <a:off x="0" y="0"/>
            <a:ext cx="12192000" cy="710712"/>
            <a:chOff x="0" y="0"/>
            <a:chExt cx="12192000" cy="71071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xmlns="" id="{1D55AE2E-D8F6-4F81-8FCD-BEF72603E5F1}"/>
                </a:ext>
              </a:extLst>
            </p:cNvPr>
            <p:cNvSpPr/>
            <p:nvPr/>
          </p:nvSpPr>
          <p:spPr>
            <a:xfrm>
              <a:off x="0" y="0"/>
              <a:ext cx="12192000" cy="691662"/>
            </a:xfrm>
            <a:prstGeom prst="rect">
              <a:avLst/>
            </a:prstGeom>
            <a:gradFill flip="none" rotWithShape="1">
              <a:gsLst>
                <a:gs pos="0">
                  <a:srgbClr val="C00000"/>
                </a:gs>
                <a:gs pos="100000">
                  <a:schemeClr val="accent3">
                    <a:lumMod val="7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400" b="1" dirty="0"/>
                <a:t>1-2) </a:t>
              </a:r>
              <a:r>
                <a:rPr lang="ko-KR" altLang="en-US" sz="2400" b="1" dirty="0"/>
                <a:t>새로운 상권분석 데이터 및 통계자료 제공</a:t>
              </a:r>
            </a:p>
          </p:txBody>
        </p: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xmlns="" id="{784013DA-E943-47EC-8698-FBD240395BA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0712"/>
              <a:ext cx="12192000" cy="0"/>
            </a:xfrm>
            <a:prstGeom prst="line">
              <a:avLst/>
            </a:prstGeom>
            <a:ln w="38100">
              <a:gradFill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tx1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23" name="차트 22">
            <a:extLst>
              <a:ext uri="{FF2B5EF4-FFF2-40B4-BE49-F238E27FC236}">
                <a16:creationId xmlns:a16="http://schemas.microsoft.com/office/drawing/2014/main" xmlns="" id="{9B66BC55-E07F-4873-89F6-BB88EC62A8A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13148666"/>
              </p:ext>
            </p:extLst>
          </p:nvPr>
        </p:nvGraphicFramePr>
        <p:xfrm>
          <a:off x="322145" y="1503121"/>
          <a:ext cx="3600000" cy="432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25" name="차트 24">
            <a:extLst>
              <a:ext uri="{FF2B5EF4-FFF2-40B4-BE49-F238E27FC236}">
                <a16:creationId xmlns:a16="http://schemas.microsoft.com/office/drawing/2014/main" xmlns="" id="{721B7619-0702-4007-BF56-81B4E785CD0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7587909"/>
              </p:ext>
            </p:extLst>
          </p:nvPr>
        </p:nvGraphicFramePr>
        <p:xfrm>
          <a:off x="8269855" y="1503121"/>
          <a:ext cx="3600000" cy="432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pSp>
        <p:nvGrpSpPr>
          <p:cNvPr id="44" name="그룹 43">
            <a:extLst>
              <a:ext uri="{FF2B5EF4-FFF2-40B4-BE49-F238E27FC236}">
                <a16:creationId xmlns:a16="http://schemas.microsoft.com/office/drawing/2014/main" xmlns="" id="{A97A4C9C-25FC-4EAC-8FF9-74D036AB9B4A}"/>
              </a:ext>
            </a:extLst>
          </p:cNvPr>
          <p:cNvGrpSpPr/>
          <p:nvPr/>
        </p:nvGrpSpPr>
        <p:grpSpPr>
          <a:xfrm>
            <a:off x="575453" y="1315404"/>
            <a:ext cx="11041096" cy="2160000"/>
            <a:chOff x="575453" y="1315404"/>
            <a:chExt cx="11041096" cy="2160000"/>
          </a:xfrm>
        </p:grpSpPr>
        <p:graphicFrame>
          <p:nvGraphicFramePr>
            <p:cNvPr id="30" name="차트 29">
              <a:extLst>
                <a:ext uri="{FF2B5EF4-FFF2-40B4-BE49-F238E27FC236}">
                  <a16:creationId xmlns:a16="http://schemas.microsoft.com/office/drawing/2014/main" xmlns="" id="{5E324CD7-1190-45F7-82B4-F82E81D79ED3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347402970"/>
                </p:ext>
              </p:extLst>
            </p:nvPr>
          </p:nvGraphicFramePr>
          <p:xfrm>
            <a:off x="575453" y="1315404"/>
            <a:ext cx="5110971" cy="21600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6"/>
            </a:graphicData>
          </a:graphic>
        </p:graphicFrame>
        <p:graphicFrame>
          <p:nvGraphicFramePr>
            <p:cNvPr id="20" name="차트 19">
              <a:extLst>
                <a:ext uri="{FF2B5EF4-FFF2-40B4-BE49-F238E27FC236}">
                  <a16:creationId xmlns:a16="http://schemas.microsoft.com/office/drawing/2014/main" xmlns="" id="{3EBDA769-BB8F-41CE-953C-95381EFF346D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199510545"/>
                </p:ext>
              </p:extLst>
            </p:nvPr>
          </p:nvGraphicFramePr>
          <p:xfrm>
            <a:off x="6505578" y="1315404"/>
            <a:ext cx="5110971" cy="21600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7"/>
            </a:graphicData>
          </a:graphic>
        </p:graphicFrame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xmlns="" id="{C215A3EC-EA2E-4EF6-ABAE-9C76B9A05943}"/>
              </a:ext>
            </a:extLst>
          </p:cNvPr>
          <p:cNvGrpSpPr/>
          <p:nvPr/>
        </p:nvGrpSpPr>
        <p:grpSpPr>
          <a:xfrm>
            <a:off x="575453" y="4066392"/>
            <a:ext cx="11041096" cy="2160000"/>
            <a:chOff x="575453" y="4066392"/>
            <a:chExt cx="11041096" cy="2160000"/>
          </a:xfrm>
        </p:grpSpPr>
        <p:graphicFrame>
          <p:nvGraphicFramePr>
            <p:cNvPr id="29" name="차트 28">
              <a:extLst>
                <a:ext uri="{FF2B5EF4-FFF2-40B4-BE49-F238E27FC236}">
                  <a16:creationId xmlns:a16="http://schemas.microsoft.com/office/drawing/2014/main" xmlns="" id="{9494D686-9134-4B57-AC19-7CB47FF74FCA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2213313004"/>
                </p:ext>
              </p:extLst>
            </p:nvPr>
          </p:nvGraphicFramePr>
          <p:xfrm>
            <a:off x="575453" y="4066392"/>
            <a:ext cx="5110971" cy="21600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8"/>
            </a:graphicData>
          </a:graphic>
        </p:graphicFrame>
        <p:graphicFrame>
          <p:nvGraphicFramePr>
            <p:cNvPr id="21" name="차트 20">
              <a:extLst>
                <a:ext uri="{FF2B5EF4-FFF2-40B4-BE49-F238E27FC236}">
                  <a16:creationId xmlns:a16="http://schemas.microsoft.com/office/drawing/2014/main" xmlns="" id="{DCF9D09C-34B5-405E-9DDD-CD0DA7D81131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397315781"/>
                </p:ext>
              </p:extLst>
            </p:nvPr>
          </p:nvGraphicFramePr>
          <p:xfrm>
            <a:off x="6505578" y="4066392"/>
            <a:ext cx="5110971" cy="21600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9"/>
            </a:graphicData>
          </a:graphic>
        </p:graphicFrame>
      </p:grpSp>
      <p:sp>
        <p:nvSpPr>
          <p:cNvPr id="40" name="직사각형 39">
            <a:extLst>
              <a:ext uri="{FF2B5EF4-FFF2-40B4-BE49-F238E27FC236}">
                <a16:creationId xmlns:a16="http://schemas.microsoft.com/office/drawing/2014/main" xmlns="" id="{71608A7A-F532-4E4B-BAEF-CDFC73FB6CDA}"/>
              </a:ext>
            </a:extLst>
          </p:cNvPr>
          <p:cNvSpPr/>
          <p:nvPr/>
        </p:nvSpPr>
        <p:spPr>
          <a:xfrm>
            <a:off x="0" y="2791608"/>
            <a:ext cx="12192000" cy="1274784"/>
          </a:xfrm>
          <a:prstGeom prst="rect">
            <a:avLst/>
          </a:prstGeom>
          <a:solidFill>
            <a:srgbClr val="595959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/>
              <a:t>창업에 중요한 데이터 및 다양한 분석 제공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xmlns="" id="{1261EBEB-A534-4211-87F5-36D882C59B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5734056"/>
              </p:ext>
            </p:extLst>
          </p:nvPr>
        </p:nvGraphicFramePr>
        <p:xfrm>
          <a:off x="575451" y="4219087"/>
          <a:ext cx="5110971" cy="178935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14149">
                  <a:extLst>
                    <a:ext uri="{9D8B030D-6E8A-4147-A177-3AD203B41FA5}">
                      <a16:colId xmlns:a16="http://schemas.microsoft.com/office/drawing/2014/main" xmlns="" val="3646426368"/>
                    </a:ext>
                  </a:extLst>
                </a:gridCol>
                <a:gridCol w="865947">
                  <a:extLst>
                    <a:ext uri="{9D8B030D-6E8A-4147-A177-3AD203B41FA5}">
                      <a16:colId xmlns:a16="http://schemas.microsoft.com/office/drawing/2014/main" xmlns="" val="1937779580"/>
                    </a:ext>
                  </a:extLst>
                </a:gridCol>
                <a:gridCol w="1142047">
                  <a:extLst>
                    <a:ext uri="{9D8B030D-6E8A-4147-A177-3AD203B41FA5}">
                      <a16:colId xmlns:a16="http://schemas.microsoft.com/office/drawing/2014/main" xmlns="" val="3400518627"/>
                    </a:ext>
                  </a:extLst>
                </a:gridCol>
                <a:gridCol w="1116946">
                  <a:extLst>
                    <a:ext uri="{9D8B030D-6E8A-4147-A177-3AD203B41FA5}">
                      <a16:colId xmlns:a16="http://schemas.microsoft.com/office/drawing/2014/main" xmlns="" val="850556243"/>
                    </a:ext>
                  </a:extLst>
                </a:gridCol>
                <a:gridCol w="1007134">
                  <a:extLst>
                    <a:ext uri="{9D8B030D-6E8A-4147-A177-3AD203B41FA5}">
                      <a16:colId xmlns:a16="http://schemas.microsoft.com/office/drawing/2014/main" xmlns="" val="537634664"/>
                    </a:ext>
                  </a:extLst>
                </a:gridCol>
                <a:gridCol w="564748">
                  <a:extLst>
                    <a:ext uri="{9D8B030D-6E8A-4147-A177-3AD203B41FA5}">
                      <a16:colId xmlns:a16="http://schemas.microsoft.com/office/drawing/2014/main" xmlns="" val="2562668646"/>
                    </a:ext>
                  </a:extLst>
                </a:gridCol>
              </a:tblGrid>
              <a:tr h="29822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 smtClean="0">
                          <a:solidFill>
                            <a:schemeClr val="bg1"/>
                          </a:solidFill>
                          <a:effectLst/>
                        </a:rPr>
                        <a:t>순위</a:t>
                      </a:r>
                      <a:endParaRPr lang="ko-KR" alt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6001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 err="1" smtClean="0">
                          <a:solidFill>
                            <a:schemeClr val="bg1"/>
                          </a:solidFill>
                          <a:effectLst/>
                        </a:rPr>
                        <a:t>행정동</a:t>
                      </a:r>
                      <a:endParaRPr lang="ko-KR" alt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6001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 smtClean="0">
                          <a:solidFill>
                            <a:schemeClr val="bg1"/>
                          </a:solidFill>
                          <a:effectLst/>
                        </a:rPr>
                        <a:t>상권</a:t>
                      </a:r>
                      <a:r>
                        <a:rPr lang="en-US" altLang="ko-KR" sz="1100" u="none" strike="noStrike" dirty="0" smtClean="0">
                          <a:solidFill>
                            <a:schemeClr val="bg1"/>
                          </a:solidFill>
                          <a:effectLst/>
                        </a:rPr>
                        <a:t>_</a:t>
                      </a:r>
                      <a:r>
                        <a:rPr lang="ko-KR" altLang="en-US" sz="1100" u="none" strike="noStrike" dirty="0" smtClean="0">
                          <a:solidFill>
                            <a:schemeClr val="bg1"/>
                          </a:solidFill>
                          <a:effectLst/>
                        </a:rPr>
                        <a:t>명</a:t>
                      </a:r>
                      <a:endParaRPr lang="ko-KR" alt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6001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서비스</a:t>
                      </a:r>
                      <a:r>
                        <a:rPr lang="en-US" altLang="ko-KR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_</a:t>
                      </a:r>
                      <a:r>
                        <a:rPr lang="ko-KR" altLang="en-US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업종</a:t>
                      </a:r>
                      <a:r>
                        <a:rPr lang="en-US" altLang="ko-KR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_</a:t>
                      </a:r>
                      <a:r>
                        <a:rPr lang="ko-KR" altLang="en-US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명</a:t>
                      </a:r>
                      <a:endParaRPr lang="ko-KR" alt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6001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 smtClean="0">
                          <a:solidFill>
                            <a:schemeClr val="bg1"/>
                          </a:solidFill>
                          <a:effectLst/>
                        </a:rPr>
                        <a:t> 추정 매출액 </a:t>
                      </a:r>
                      <a:endParaRPr lang="ko-KR" alt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6001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 smtClean="0">
                          <a:solidFill>
                            <a:schemeClr val="bg1"/>
                          </a:solidFill>
                          <a:effectLst/>
                        </a:rPr>
                        <a:t>상위</a:t>
                      </a:r>
                      <a:endParaRPr lang="ko-KR" alt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6001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125509062"/>
                  </a:ext>
                </a:extLst>
              </a:tr>
              <a:tr h="29822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4511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서초</a:t>
                      </a:r>
                      <a:r>
                        <a:rPr lang="en-US" altLang="ko-KR" sz="1100" u="none" strike="noStrike" dirty="0">
                          <a:effectLst/>
                        </a:rPr>
                        <a:t>2</a:t>
                      </a:r>
                      <a:r>
                        <a:rPr lang="ko-KR" altLang="en-US" sz="1100" u="none" strike="noStrike" dirty="0">
                          <a:effectLst/>
                        </a:rPr>
                        <a:t>동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강남역</a:t>
                      </a:r>
                      <a:r>
                        <a:rPr lang="en-US" altLang="ko-KR" sz="1100" u="none" strike="noStrike">
                          <a:effectLst/>
                        </a:rPr>
                        <a:t>_1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일식음식점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100" u="none" strike="noStrike" dirty="0">
                          <a:effectLst/>
                        </a:rPr>
                        <a:t>     </a:t>
                      </a:r>
                      <a:r>
                        <a:rPr lang="en-US" altLang="ko-KR" sz="1100" u="none" strike="noStrike" dirty="0">
                          <a:effectLst/>
                        </a:rPr>
                        <a:t>10,242,171 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 dirty="0">
                          <a:effectLst/>
                        </a:rPr>
                        <a:t>19.69%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860722175"/>
                  </a:ext>
                </a:extLst>
              </a:tr>
              <a:tr h="29822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4512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면목본동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 err="1">
                          <a:effectLst/>
                        </a:rPr>
                        <a:t>면목로</a:t>
                      </a:r>
                      <a:r>
                        <a:rPr lang="en-US" altLang="ko-KR" sz="1100" u="none" strike="noStrike" dirty="0">
                          <a:effectLst/>
                        </a:rPr>
                        <a:t>78</a:t>
                      </a:r>
                      <a:r>
                        <a:rPr lang="ko-KR" altLang="en-US" sz="1100" u="none" strike="noStrike" dirty="0">
                          <a:effectLst/>
                        </a:rPr>
                        <a:t>길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치과의원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100" u="none" strike="noStrike" dirty="0">
                          <a:effectLst/>
                        </a:rPr>
                        <a:t>     </a:t>
                      </a:r>
                      <a:r>
                        <a:rPr lang="en-US" altLang="ko-KR" sz="1100" u="none" strike="noStrike" dirty="0">
                          <a:effectLst/>
                        </a:rPr>
                        <a:t>10,240,436 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19.69%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427067851"/>
                  </a:ext>
                </a:extLst>
              </a:tr>
              <a:tr h="29822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4513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명동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 err="1">
                          <a:effectLst/>
                        </a:rPr>
                        <a:t>명동길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편의점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100" u="none" strike="noStrike" dirty="0">
                          <a:effectLst/>
                        </a:rPr>
                        <a:t>     </a:t>
                      </a:r>
                      <a:r>
                        <a:rPr lang="en-US" altLang="ko-KR" sz="1100" u="none" strike="noStrike" dirty="0">
                          <a:effectLst/>
                        </a:rPr>
                        <a:t>10,240,246 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 dirty="0">
                          <a:effectLst/>
                        </a:rPr>
                        <a:t>19.70%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3803397"/>
                  </a:ext>
                </a:extLst>
              </a:tr>
              <a:tr h="29822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4514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청룡동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 err="1">
                          <a:effectLst/>
                        </a:rPr>
                        <a:t>장군봉</a:t>
                      </a:r>
                      <a:r>
                        <a:rPr lang="en-US" altLang="ko-KR" sz="1100" u="none" strike="noStrike" dirty="0">
                          <a:effectLst/>
                        </a:rPr>
                        <a:t>1</a:t>
                      </a:r>
                      <a:r>
                        <a:rPr lang="ko-KR" altLang="en-US" sz="1100" u="none" strike="noStrike" dirty="0">
                          <a:effectLst/>
                        </a:rPr>
                        <a:t>길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의약</a:t>
                      </a:r>
                      <a:r>
                        <a:rPr lang="en-US" altLang="ko-KR" sz="1100" u="none" strike="noStrike" dirty="0">
                          <a:effectLst/>
                        </a:rPr>
                        <a:t>·</a:t>
                      </a:r>
                      <a:r>
                        <a:rPr lang="ko-KR" altLang="en-US" sz="1100" u="none" strike="noStrike" dirty="0">
                          <a:effectLst/>
                        </a:rPr>
                        <a:t>의료용품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100" u="none" strike="noStrike" dirty="0">
                          <a:effectLst/>
                        </a:rPr>
                        <a:t>     </a:t>
                      </a:r>
                      <a:r>
                        <a:rPr lang="en-US" altLang="ko-KR" sz="1100" u="none" strike="noStrike" dirty="0">
                          <a:effectLst/>
                        </a:rPr>
                        <a:t>10,234,661 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 dirty="0">
                          <a:effectLst/>
                        </a:rPr>
                        <a:t>19.70%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51381485"/>
                  </a:ext>
                </a:extLst>
              </a:tr>
              <a:tr h="29822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4515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서림동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신림로</a:t>
                      </a:r>
                      <a:r>
                        <a:rPr lang="en-US" altLang="ko-KR" sz="1100" u="none" strike="noStrike">
                          <a:effectLst/>
                        </a:rPr>
                        <a:t>28</a:t>
                      </a:r>
                      <a:r>
                        <a:rPr lang="ko-KR" altLang="en-US" sz="1100" u="none" strike="noStrike">
                          <a:effectLst/>
                        </a:rPr>
                        <a:t>길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편의점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100" u="none" strike="noStrike" dirty="0">
                          <a:effectLst/>
                        </a:rPr>
                        <a:t>     </a:t>
                      </a:r>
                      <a:r>
                        <a:rPr lang="en-US" altLang="ko-KR" sz="1100" u="none" strike="noStrike" dirty="0">
                          <a:effectLst/>
                        </a:rPr>
                        <a:t>10,227,213 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 dirty="0">
                          <a:effectLst/>
                        </a:rPr>
                        <a:t>19.70%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695619656"/>
                  </a:ext>
                </a:extLst>
              </a:tr>
            </a:tbl>
          </a:graphicData>
        </a:graphic>
      </p:graphicFrame>
      <p:graphicFrame>
        <p:nvGraphicFramePr>
          <p:cNvPr id="41" name="표 40">
            <a:extLst>
              <a:ext uri="{FF2B5EF4-FFF2-40B4-BE49-F238E27FC236}">
                <a16:creationId xmlns:a16="http://schemas.microsoft.com/office/drawing/2014/main" xmlns="" id="{F27AB6D8-C30A-4FFA-8476-CF23E8E55A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6223189"/>
              </p:ext>
            </p:extLst>
          </p:nvPr>
        </p:nvGraphicFramePr>
        <p:xfrm>
          <a:off x="6504547" y="4219243"/>
          <a:ext cx="5112000" cy="1789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14232">
                  <a:extLst>
                    <a:ext uri="{9D8B030D-6E8A-4147-A177-3AD203B41FA5}">
                      <a16:colId xmlns:a16="http://schemas.microsoft.com/office/drawing/2014/main" xmlns="" val="3994901617"/>
                    </a:ext>
                  </a:extLst>
                </a:gridCol>
                <a:gridCol w="866121">
                  <a:extLst>
                    <a:ext uri="{9D8B030D-6E8A-4147-A177-3AD203B41FA5}">
                      <a16:colId xmlns:a16="http://schemas.microsoft.com/office/drawing/2014/main" xmlns="" val="3951667855"/>
                    </a:ext>
                  </a:extLst>
                </a:gridCol>
                <a:gridCol w="1142277">
                  <a:extLst>
                    <a:ext uri="{9D8B030D-6E8A-4147-A177-3AD203B41FA5}">
                      <a16:colId xmlns:a16="http://schemas.microsoft.com/office/drawing/2014/main" xmlns="" val="2612006506"/>
                    </a:ext>
                  </a:extLst>
                </a:gridCol>
                <a:gridCol w="1117171">
                  <a:extLst>
                    <a:ext uri="{9D8B030D-6E8A-4147-A177-3AD203B41FA5}">
                      <a16:colId xmlns:a16="http://schemas.microsoft.com/office/drawing/2014/main" xmlns="" val="3313247858"/>
                    </a:ext>
                  </a:extLst>
                </a:gridCol>
                <a:gridCol w="1007337">
                  <a:extLst>
                    <a:ext uri="{9D8B030D-6E8A-4147-A177-3AD203B41FA5}">
                      <a16:colId xmlns:a16="http://schemas.microsoft.com/office/drawing/2014/main" xmlns="" val="1727799493"/>
                    </a:ext>
                  </a:extLst>
                </a:gridCol>
                <a:gridCol w="564862">
                  <a:extLst>
                    <a:ext uri="{9D8B030D-6E8A-4147-A177-3AD203B41FA5}">
                      <a16:colId xmlns:a16="http://schemas.microsoft.com/office/drawing/2014/main" xmlns="" val="465908565"/>
                    </a:ext>
                  </a:extLst>
                </a:gridCol>
              </a:tblGrid>
              <a:tr h="2982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순위</a:t>
                      </a:r>
                      <a:endParaRPr lang="ko-KR" alt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001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행정동</a:t>
                      </a:r>
                      <a:endParaRPr lang="ko-KR" alt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001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</a:rPr>
                        <a:t>상권</a:t>
                      </a:r>
                      <a:r>
                        <a:rPr lang="en-US" altLang="ko-KR" sz="1100" u="none" strike="noStrike">
                          <a:solidFill>
                            <a:schemeClr val="bg1"/>
                          </a:solidFill>
                          <a:effectLst/>
                        </a:rPr>
                        <a:t>_</a:t>
                      </a: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</a:rPr>
                        <a:t>명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001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</a:rPr>
                        <a:t>서비스</a:t>
                      </a:r>
                      <a:r>
                        <a:rPr lang="en-US" altLang="ko-KR" sz="1100" u="none" strike="noStrike">
                          <a:solidFill>
                            <a:schemeClr val="bg1"/>
                          </a:solidFill>
                          <a:effectLst/>
                        </a:rPr>
                        <a:t>_</a:t>
                      </a: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</a:rPr>
                        <a:t>업종</a:t>
                      </a:r>
                      <a:r>
                        <a:rPr lang="en-US" altLang="ko-KR" sz="1100" u="none" strike="noStrike">
                          <a:solidFill>
                            <a:schemeClr val="bg1"/>
                          </a:solidFill>
                          <a:effectLst/>
                        </a:rPr>
                        <a:t>_</a:t>
                      </a: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</a:rPr>
                        <a:t>명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001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</a:rPr>
                        <a:t> 추정 매출액 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001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상위</a:t>
                      </a:r>
                      <a:endParaRPr lang="ko-KR" alt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001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027774518"/>
                  </a:ext>
                </a:extLst>
              </a:tr>
              <a:tr h="2982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765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성내</a:t>
                      </a:r>
                      <a:r>
                        <a:rPr lang="en-US" altLang="ko-KR" sz="1100" u="none" strike="noStrike" dirty="0">
                          <a:effectLst/>
                        </a:rPr>
                        <a:t>3</a:t>
                      </a:r>
                      <a:r>
                        <a:rPr lang="ko-KR" altLang="en-US" sz="1100" u="none" strike="noStrike" dirty="0">
                          <a:effectLst/>
                        </a:rPr>
                        <a:t>동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둔촌역전통시장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편의점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100" u="none" strike="noStrike" dirty="0">
                          <a:effectLst/>
                        </a:rPr>
                        <a:t>     </a:t>
                      </a:r>
                      <a:r>
                        <a:rPr lang="en-US" altLang="ko-KR" sz="1100" u="none" strike="noStrike" dirty="0">
                          <a:effectLst/>
                        </a:rPr>
                        <a:t>10,292,509 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78.54%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185603094"/>
                  </a:ext>
                </a:extLst>
              </a:tr>
              <a:tr h="2982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766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금호</a:t>
                      </a:r>
                      <a:r>
                        <a:rPr lang="en-US" altLang="ko-KR" sz="1100" u="none" strike="noStrike" dirty="0">
                          <a:effectLst/>
                        </a:rPr>
                        <a:t>2.3</a:t>
                      </a:r>
                      <a:r>
                        <a:rPr lang="ko-KR" altLang="en-US" sz="1100" u="none" strike="noStrike" dirty="0">
                          <a:effectLst/>
                        </a:rPr>
                        <a:t>가동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금호산길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편의점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100" u="none" strike="noStrike" dirty="0">
                          <a:effectLst/>
                        </a:rPr>
                        <a:t>     </a:t>
                      </a:r>
                      <a:r>
                        <a:rPr lang="en-US" altLang="ko-KR" sz="1100" u="none" strike="noStrike" dirty="0">
                          <a:effectLst/>
                        </a:rPr>
                        <a:t>10,270,649 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 dirty="0">
                          <a:effectLst/>
                        </a:rPr>
                        <a:t>78.64%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299240103"/>
                  </a:ext>
                </a:extLst>
              </a:tr>
              <a:tr h="2982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767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명동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 err="1">
                          <a:effectLst/>
                        </a:rPr>
                        <a:t>명동길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편의점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100" u="none" strike="noStrike" dirty="0" smtClean="0">
                          <a:effectLst/>
                        </a:rPr>
                        <a:t> </a:t>
                      </a:r>
                      <a:r>
                        <a:rPr lang="en-US" altLang="ko-KR" sz="1100" u="none" strike="noStrike" dirty="0" smtClean="0">
                          <a:effectLst/>
                        </a:rPr>
                        <a:t>10,240,246 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 dirty="0">
                          <a:effectLst/>
                        </a:rPr>
                        <a:t>78.75%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880213855"/>
                  </a:ext>
                </a:extLst>
              </a:tr>
              <a:tr h="2982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768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서림동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 err="1">
                          <a:effectLst/>
                        </a:rPr>
                        <a:t>신림로</a:t>
                      </a:r>
                      <a:r>
                        <a:rPr lang="en-US" altLang="ko-KR" sz="1100" u="none" strike="noStrike" dirty="0">
                          <a:effectLst/>
                        </a:rPr>
                        <a:t>28</a:t>
                      </a:r>
                      <a:r>
                        <a:rPr lang="ko-KR" altLang="en-US" sz="1100" u="none" strike="noStrike" dirty="0">
                          <a:effectLst/>
                        </a:rPr>
                        <a:t>길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편의점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100" u="none" strike="noStrike" dirty="0">
                          <a:effectLst/>
                        </a:rPr>
                        <a:t>     </a:t>
                      </a:r>
                      <a:r>
                        <a:rPr lang="en-US" altLang="ko-KR" sz="1100" u="none" strike="noStrike" dirty="0">
                          <a:effectLst/>
                        </a:rPr>
                        <a:t>10,227,213 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 dirty="0">
                          <a:effectLst/>
                        </a:rPr>
                        <a:t>78.85%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177767705"/>
                  </a:ext>
                </a:extLst>
              </a:tr>
              <a:tr h="2982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769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상암동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매봉산로</a:t>
                      </a:r>
                      <a:r>
                        <a:rPr lang="en-US" altLang="ko-KR" sz="1100" u="none" strike="noStrike">
                          <a:effectLst/>
                        </a:rPr>
                        <a:t>2</a:t>
                      </a:r>
                      <a:r>
                        <a:rPr lang="ko-KR" altLang="en-US" sz="1100" u="none" strike="noStrike">
                          <a:effectLst/>
                        </a:rPr>
                        <a:t>길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편의점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100" u="none" strike="noStrike" dirty="0">
                          <a:effectLst/>
                        </a:rPr>
                        <a:t>     </a:t>
                      </a:r>
                      <a:r>
                        <a:rPr lang="en-US" altLang="ko-KR" sz="1100" u="none" strike="noStrike" dirty="0">
                          <a:effectLst/>
                        </a:rPr>
                        <a:t>10,219,577 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 dirty="0">
                          <a:effectLst/>
                        </a:rPr>
                        <a:t>78.95%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5773322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8044118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4" grpId="0">
        <p:bldAsOne/>
      </p:bldGraphic>
      <p:bldGraphic spid="34" grpId="1">
        <p:bldAsOne/>
      </p:bldGraphic>
      <p:bldGraphic spid="23" grpId="0">
        <p:bldAsOne/>
      </p:bldGraphic>
      <p:bldGraphic spid="23" grpId="1">
        <p:bldAsOne/>
      </p:bldGraphic>
      <p:bldGraphic spid="25" grpId="0">
        <p:bldAsOne/>
      </p:bldGraphic>
      <p:bldGraphic spid="25" grpId="1">
        <p:bldAsOne/>
      </p:bldGraphic>
      <p:bldP spid="4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xmlns="" id="{F84802B8-F7D9-4574-A46F-7840F8EF01B9}"/>
              </a:ext>
            </a:extLst>
          </p:cNvPr>
          <p:cNvGrpSpPr/>
          <p:nvPr/>
        </p:nvGrpSpPr>
        <p:grpSpPr>
          <a:xfrm>
            <a:off x="6374377" y="1638621"/>
            <a:ext cx="5311601" cy="4889072"/>
            <a:chOff x="6374377" y="1638621"/>
            <a:chExt cx="5311601" cy="4889072"/>
          </a:xfrm>
        </p:grpSpPr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xmlns="" id="{C5A55CEB-CFFE-4D32-BA84-25E3E69FCF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60" t="3712" r="2842" b="7956"/>
            <a:stretch/>
          </p:blipFill>
          <p:spPr>
            <a:xfrm>
              <a:off x="6772275" y="1952625"/>
              <a:ext cx="4913703" cy="4299242"/>
            </a:xfrm>
            <a:prstGeom prst="rect">
              <a:avLst/>
            </a:prstGeom>
            <a:noFill/>
          </p:spPr>
        </p:pic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xmlns="" id="{60DA15E1-8EE9-449B-B2E4-B309FA51C974}"/>
                </a:ext>
              </a:extLst>
            </p:cNvPr>
            <p:cNvCxnSpPr>
              <a:cxnSpLocks/>
            </p:cNvCxnSpPr>
            <p:nvPr/>
          </p:nvCxnSpPr>
          <p:spPr>
            <a:xfrm>
              <a:off x="7593577" y="4588817"/>
              <a:ext cx="0" cy="1080000"/>
            </a:xfrm>
            <a:prstGeom prst="line">
              <a:avLst/>
            </a:prstGeom>
            <a:ln w="57150">
              <a:solidFill>
                <a:srgbClr val="C00000"/>
              </a:solidFill>
              <a:headEnd type="oval" w="sm" len="sm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xmlns="" id="{2D775378-385C-4E1B-9519-95701C6183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362510" y="2136663"/>
              <a:ext cx="0" cy="1080000"/>
            </a:xfrm>
            <a:prstGeom prst="line">
              <a:avLst/>
            </a:prstGeom>
            <a:ln w="57150">
              <a:solidFill>
                <a:srgbClr val="00B0F0"/>
              </a:solidFill>
              <a:headEnd type="oval" w="sm" len="sm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xmlns="" id="{088F47B3-D8BA-4C55-95DA-A69E925FCD3B}"/>
                </a:ext>
              </a:extLst>
            </p:cNvPr>
            <p:cNvSpPr/>
            <p:nvPr/>
          </p:nvSpPr>
          <p:spPr>
            <a:xfrm>
              <a:off x="10183644" y="6219916"/>
              <a:ext cx="150233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400" dirty="0"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Light" panose="00000300000000000000" pitchFamily="2" charset="-127"/>
                </a:rPr>
                <a:t>X = </a:t>
              </a:r>
              <a:r>
                <a:rPr lang="ko-KR" altLang="en-US" sz="1400" dirty="0"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Light" panose="00000300000000000000" pitchFamily="2" charset="-127"/>
                </a:rPr>
                <a:t>유동인구 수</a:t>
              </a:r>
              <a:endPara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xmlns="" id="{5906391B-F4EF-49B7-A93A-144D0FBEBA38}"/>
                </a:ext>
              </a:extLst>
            </p:cNvPr>
            <p:cNvSpPr/>
            <p:nvPr/>
          </p:nvSpPr>
          <p:spPr>
            <a:xfrm>
              <a:off x="6374377" y="1638621"/>
              <a:ext cx="2438400" cy="31181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400" dirty="0"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Light" panose="00000300000000000000" pitchFamily="2" charset="-127"/>
                </a:rPr>
                <a:t>Y= </a:t>
              </a:r>
              <a:r>
                <a:rPr lang="ko-KR" altLang="en-US" sz="1400" dirty="0"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Light" panose="00000300000000000000" pitchFamily="2" charset="-127"/>
                </a:rPr>
                <a:t>유동인구</a:t>
              </a:r>
              <a:r>
                <a:rPr lang="en-US" altLang="ko-KR" sz="1400" dirty="0"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Light" panose="00000300000000000000" pitchFamily="2" charset="-127"/>
                </a:rPr>
                <a:t>/</a:t>
              </a:r>
              <a:r>
                <a:rPr lang="ko-KR" altLang="en-US" sz="1400" dirty="0"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Light" panose="00000300000000000000" pitchFamily="2" charset="-127"/>
                </a:rPr>
                <a:t>점포 수</a:t>
              </a:r>
              <a:endPara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xmlns="" id="{1CA5389A-1BF1-4375-AE43-EF746B41F6CD}"/>
              </a:ext>
            </a:extLst>
          </p:cNvPr>
          <p:cNvGrpSpPr/>
          <p:nvPr/>
        </p:nvGrpSpPr>
        <p:grpSpPr>
          <a:xfrm>
            <a:off x="6996615" y="2088351"/>
            <a:ext cx="4438853" cy="3760697"/>
            <a:chOff x="6996615" y="2088351"/>
            <a:chExt cx="4438853" cy="3760697"/>
          </a:xfrm>
        </p:grpSpPr>
        <p:sp>
          <p:nvSpPr>
            <p:cNvPr id="4" name="순서도: 수동 입력 3">
              <a:extLst>
                <a:ext uri="{FF2B5EF4-FFF2-40B4-BE49-F238E27FC236}">
                  <a16:creationId xmlns:a16="http://schemas.microsoft.com/office/drawing/2014/main" xmlns="" id="{DADFEBF9-34C9-4DB8-8B91-7216DF248E98}"/>
                </a:ext>
              </a:extLst>
            </p:cNvPr>
            <p:cNvSpPr/>
            <p:nvPr/>
          </p:nvSpPr>
          <p:spPr>
            <a:xfrm>
              <a:off x="7004137" y="3105307"/>
              <a:ext cx="4423816" cy="2743741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" fmla="*/ 0 w 10000"/>
                <a:gd name="connsiteY0" fmla="*/ 5946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5946 h 10000"/>
                <a:gd name="connsiteX0" fmla="*/ 0 w 10000"/>
                <a:gd name="connsiteY0" fmla="*/ 6660 h 10714"/>
                <a:gd name="connsiteX1" fmla="*/ 10000 w 10000"/>
                <a:gd name="connsiteY1" fmla="*/ 0 h 10714"/>
                <a:gd name="connsiteX2" fmla="*/ 10000 w 10000"/>
                <a:gd name="connsiteY2" fmla="*/ 10714 h 10714"/>
                <a:gd name="connsiteX3" fmla="*/ 0 w 10000"/>
                <a:gd name="connsiteY3" fmla="*/ 10714 h 10714"/>
                <a:gd name="connsiteX4" fmla="*/ 0 w 10000"/>
                <a:gd name="connsiteY4" fmla="*/ 6660 h 10714"/>
                <a:gd name="connsiteX0" fmla="*/ 0 w 10000"/>
                <a:gd name="connsiteY0" fmla="*/ 7036 h 10714"/>
                <a:gd name="connsiteX1" fmla="*/ 10000 w 10000"/>
                <a:gd name="connsiteY1" fmla="*/ 0 h 10714"/>
                <a:gd name="connsiteX2" fmla="*/ 10000 w 10000"/>
                <a:gd name="connsiteY2" fmla="*/ 10714 h 10714"/>
                <a:gd name="connsiteX3" fmla="*/ 0 w 10000"/>
                <a:gd name="connsiteY3" fmla="*/ 10714 h 10714"/>
                <a:gd name="connsiteX4" fmla="*/ 0 w 10000"/>
                <a:gd name="connsiteY4" fmla="*/ 7036 h 10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714">
                  <a:moveTo>
                    <a:pt x="0" y="7036"/>
                  </a:moveTo>
                  <a:lnTo>
                    <a:pt x="10000" y="0"/>
                  </a:lnTo>
                  <a:lnTo>
                    <a:pt x="10000" y="10714"/>
                  </a:lnTo>
                  <a:lnTo>
                    <a:pt x="0" y="10714"/>
                  </a:lnTo>
                  <a:lnTo>
                    <a:pt x="0" y="7036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0"/>
                  </a:schemeClr>
                </a:gs>
                <a:gs pos="100000">
                  <a:srgbClr val="C00000">
                    <a:alpha val="49000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" name="순서도: 수동 입력 5">
              <a:extLst>
                <a:ext uri="{FF2B5EF4-FFF2-40B4-BE49-F238E27FC236}">
                  <a16:creationId xmlns:a16="http://schemas.microsoft.com/office/drawing/2014/main" xmlns="" id="{87CE38E5-9C75-4730-890E-9E8D39E048C6}"/>
                </a:ext>
              </a:extLst>
            </p:cNvPr>
            <p:cNvSpPr/>
            <p:nvPr/>
          </p:nvSpPr>
          <p:spPr>
            <a:xfrm flipH="1" flipV="1">
              <a:off x="6996615" y="2088351"/>
              <a:ext cx="4438853" cy="2454449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" fmla="*/ 0 w 10017"/>
                <a:gd name="connsiteY0" fmla="*/ 7897 h 10000"/>
                <a:gd name="connsiteX1" fmla="*/ 10017 w 10017"/>
                <a:gd name="connsiteY1" fmla="*/ 0 h 10000"/>
                <a:gd name="connsiteX2" fmla="*/ 10017 w 10017"/>
                <a:gd name="connsiteY2" fmla="*/ 10000 h 10000"/>
                <a:gd name="connsiteX3" fmla="*/ 17 w 10017"/>
                <a:gd name="connsiteY3" fmla="*/ 10000 h 10000"/>
                <a:gd name="connsiteX4" fmla="*/ 0 w 10017"/>
                <a:gd name="connsiteY4" fmla="*/ 7897 h 10000"/>
                <a:gd name="connsiteX0" fmla="*/ 0 w 10017"/>
                <a:gd name="connsiteY0" fmla="*/ 8244 h 10347"/>
                <a:gd name="connsiteX1" fmla="*/ 10017 w 10017"/>
                <a:gd name="connsiteY1" fmla="*/ 0 h 10347"/>
                <a:gd name="connsiteX2" fmla="*/ 10017 w 10017"/>
                <a:gd name="connsiteY2" fmla="*/ 10347 h 10347"/>
                <a:gd name="connsiteX3" fmla="*/ 17 w 10017"/>
                <a:gd name="connsiteY3" fmla="*/ 10347 h 10347"/>
                <a:gd name="connsiteX4" fmla="*/ 0 w 10017"/>
                <a:gd name="connsiteY4" fmla="*/ 8244 h 10347"/>
                <a:gd name="connsiteX0" fmla="*/ 0 w 10034"/>
                <a:gd name="connsiteY0" fmla="*/ 8055 h 10158"/>
                <a:gd name="connsiteX1" fmla="*/ 10034 w 10034"/>
                <a:gd name="connsiteY1" fmla="*/ 0 h 10158"/>
                <a:gd name="connsiteX2" fmla="*/ 10017 w 10034"/>
                <a:gd name="connsiteY2" fmla="*/ 10158 h 10158"/>
                <a:gd name="connsiteX3" fmla="*/ 17 w 10034"/>
                <a:gd name="connsiteY3" fmla="*/ 10158 h 10158"/>
                <a:gd name="connsiteX4" fmla="*/ 0 w 10034"/>
                <a:gd name="connsiteY4" fmla="*/ 8055 h 10158"/>
                <a:gd name="connsiteX0" fmla="*/ 0 w 10034"/>
                <a:gd name="connsiteY0" fmla="*/ 8213 h 10158"/>
                <a:gd name="connsiteX1" fmla="*/ 10034 w 10034"/>
                <a:gd name="connsiteY1" fmla="*/ 0 h 10158"/>
                <a:gd name="connsiteX2" fmla="*/ 10017 w 10034"/>
                <a:gd name="connsiteY2" fmla="*/ 10158 h 10158"/>
                <a:gd name="connsiteX3" fmla="*/ 17 w 10034"/>
                <a:gd name="connsiteY3" fmla="*/ 10158 h 10158"/>
                <a:gd name="connsiteX4" fmla="*/ 0 w 10034"/>
                <a:gd name="connsiteY4" fmla="*/ 8213 h 10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34" h="10158">
                  <a:moveTo>
                    <a:pt x="0" y="8213"/>
                  </a:moveTo>
                  <a:lnTo>
                    <a:pt x="10034" y="0"/>
                  </a:lnTo>
                  <a:cubicBezTo>
                    <a:pt x="10028" y="3386"/>
                    <a:pt x="10023" y="6772"/>
                    <a:pt x="10017" y="10158"/>
                  </a:cubicBezTo>
                  <a:lnTo>
                    <a:pt x="17" y="10158"/>
                  </a:lnTo>
                  <a:cubicBezTo>
                    <a:pt x="11" y="9457"/>
                    <a:pt x="6" y="8914"/>
                    <a:pt x="0" y="8213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D8E0E6">
                    <a:alpha val="14000"/>
                  </a:srgbClr>
                </a:gs>
                <a:gs pos="100000">
                  <a:srgbClr val="0070C0">
                    <a:alpha val="37000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xmlns="" id="{C181DAEE-BBAF-4436-9F08-FA8985278F7D}"/>
              </a:ext>
            </a:extLst>
          </p:cNvPr>
          <p:cNvGrpSpPr/>
          <p:nvPr/>
        </p:nvGrpSpPr>
        <p:grpSpPr>
          <a:xfrm>
            <a:off x="7004137" y="2090817"/>
            <a:ext cx="4427574" cy="3757895"/>
            <a:chOff x="7004137" y="2090817"/>
            <a:chExt cx="4427574" cy="3757895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xmlns="" id="{E7A2CF30-2274-47E3-90EC-888AB38BF799}"/>
                </a:ext>
              </a:extLst>
            </p:cNvPr>
            <p:cNvSpPr/>
            <p:nvPr/>
          </p:nvSpPr>
          <p:spPr>
            <a:xfrm>
              <a:off x="8018283" y="5325492"/>
              <a:ext cx="3413428" cy="52322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12700">
              <a:noFill/>
              <a:tailEnd type="triangle"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400" dirty="0"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Light" panose="00000300000000000000" pitchFamily="2" charset="-127"/>
                </a:rPr>
                <a:t>유동인구 기준 업종의 포화 지역</a:t>
              </a:r>
              <a:endPara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endParaRPr>
            </a:p>
            <a:p>
              <a:pPr algn="ctr"/>
              <a:r>
                <a:rPr lang="en-US" altLang="ko-KR" sz="1400" dirty="0"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Light" panose="00000300000000000000" pitchFamily="2" charset="-127"/>
                </a:rPr>
                <a:t>(- </a:t>
              </a:r>
              <a:r>
                <a:rPr lang="ko-KR" altLang="en-US" sz="1400" dirty="0" err="1"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Light" panose="00000300000000000000" pitchFamily="2" charset="-127"/>
                </a:rPr>
                <a:t>잔차</a:t>
              </a:r>
              <a:r>
                <a:rPr lang="en-US" altLang="ko-KR" sz="1400" dirty="0"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Light" panose="00000300000000000000" pitchFamily="2" charset="-127"/>
                </a:rPr>
                <a:t>)</a:t>
              </a: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xmlns="" id="{8166A204-91F2-4F6F-9E8F-B07BFB8567F5}"/>
                </a:ext>
              </a:extLst>
            </p:cNvPr>
            <p:cNvSpPr/>
            <p:nvPr/>
          </p:nvSpPr>
          <p:spPr>
            <a:xfrm>
              <a:off x="7004137" y="2090817"/>
              <a:ext cx="3028150" cy="52322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12700">
              <a:noFill/>
              <a:tailEnd type="triangle"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400" dirty="0"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Light" panose="00000300000000000000" pitchFamily="2" charset="-127"/>
                </a:rPr>
                <a:t>유동인구 기준 업종의 독점 지역</a:t>
              </a:r>
              <a:endPara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endParaRPr>
            </a:p>
            <a:p>
              <a:pPr algn="ctr"/>
              <a:r>
                <a:rPr lang="en-US" altLang="ko-KR" sz="1400" dirty="0"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Light" panose="00000300000000000000" pitchFamily="2" charset="-127"/>
                </a:rPr>
                <a:t>(+ </a:t>
              </a:r>
              <a:r>
                <a:rPr lang="ko-KR" altLang="en-US" sz="1400" dirty="0" err="1"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Light" panose="00000300000000000000" pitchFamily="2" charset="-127"/>
                </a:rPr>
                <a:t>잔차</a:t>
              </a:r>
              <a:r>
                <a:rPr lang="en-US" altLang="ko-KR" sz="1400" dirty="0"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Light" panose="00000300000000000000" pitchFamily="2" charset="-127"/>
                </a:rPr>
                <a:t>)</a:t>
              </a: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xmlns="" id="{F097D39A-C978-4D26-83B6-3DC4079D7144}"/>
              </a:ext>
            </a:extLst>
          </p:cNvPr>
          <p:cNvGrpSpPr/>
          <p:nvPr/>
        </p:nvGrpSpPr>
        <p:grpSpPr>
          <a:xfrm>
            <a:off x="413668" y="1262268"/>
            <a:ext cx="5720422" cy="5199151"/>
            <a:chOff x="413668" y="1262268"/>
            <a:chExt cx="5720422" cy="519915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직사각형 19">
                  <a:extLst>
                    <a:ext uri="{FF2B5EF4-FFF2-40B4-BE49-F238E27FC236}">
                      <a16:creationId xmlns:a16="http://schemas.microsoft.com/office/drawing/2014/main" xmlns="" id="{F54C7F34-7DDA-45FE-A7CD-30FEDD3D9313}"/>
                    </a:ext>
                  </a:extLst>
                </p:cNvPr>
                <p:cNvSpPr/>
                <p:nvPr/>
              </p:nvSpPr>
              <p:spPr>
                <a:xfrm>
                  <a:off x="824121" y="2152921"/>
                  <a:ext cx="181190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ko-KR" dirty="0">
                      <a:latin typeface="맑은 고딕" panose="020B0503020000020004" pitchFamily="50" charset="-127"/>
                      <a:ea typeface="맑은 고딕" panose="020B0503020000020004" pitchFamily="50" charset="-127"/>
                      <a:cs typeface="KoPubWorld돋움체 Light" pitchFamily="2" charset="-127"/>
                    </a:rPr>
                    <a:t>Y =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ko-KR" altLang="en-US" i="1">
                              <a:latin typeface="Cambria Math"/>
                            </a:rPr>
                            <m:t>𝛾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en-US" altLang="ko-KR" i="1">
                          <a:latin typeface="Cambria Math"/>
                        </a:rPr>
                        <m:t> </m:t>
                      </m:r>
                    </m:oMath>
                  </a14:m>
                  <a:r>
                    <a:rPr lang="en-US" altLang="ko-KR" dirty="0">
                      <a:latin typeface="맑은 고딕" panose="020B0503020000020004" pitchFamily="50" charset="-127"/>
                      <a:ea typeface="맑은 고딕" panose="020B0503020000020004" pitchFamily="50" charset="-127"/>
                      <a:cs typeface="KoPubWorld돋움체 Light" pitchFamily="2" charset="-127"/>
                    </a:rPr>
                    <a:t>+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ko-KR" altLang="en-US" i="1">
                              <a:latin typeface="Cambria Math"/>
                            </a:rPr>
                            <m:t>𝛾</m:t>
                          </m:r>
                        </m:e>
                        <m:sub>
                          <m:r>
                            <a:rPr lang="en-US" altLang="ko-KR" i="1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altLang="ko-KR" i="1" smtClean="0">
                          <a:latin typeface="Cambria Math"/>
                        </a:rPr>
                        <m:t> </m:t>
                      </m:r>
                      <m:sSub>
                        <m:sSubPr>
                          <m:ctrlPr>
                            <a:rPr lang="en-US" altLang="ko-KR" i="1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/>
                              <a:ea typeface="Cambria Math"/>
                            </a:rPr>
                            <m:t>𝑋</m:t>
                          </m:r>
                        </m:e>
                        <m:sub>
                          <m:r>
                            <a:rPr lang="en-US" altLang="ko-KR" i="1">
                              <a:latin typeface="Cambria Math"/>
                              <a:ea typeface="Cambria Math"/>
                            </a:rPr>
                            <m:t>1</m:t>
                          </m:r>
                        </m:sub>
                      </m:sSub>
                    </m:oMath>
                  </a14:m>
                  <a:r>
                    <a:rPr lang="ko-KR" altLang="en-US" dirty="0">
                      <a:latin typeface="맑은 고딕" panose="020B0503020000020004" pitchFamily="50" charset="-127"/>
                      <a:ea typeface="맑은 고딕" panose="020B0503020000020004" pitchFamily="50" charset="-127"/>
                      <a:cs typeface="KoPubWorld돋움체 Light" pitchFamily="2" charset="-127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20" name="직사각형 19">
                  <a:extLst>
                    <a:ext uri="{FF2B5EF4-FFF2-40B4-BE49-F238E27FC236}">
                      <a16:creationId xmlns:a16="http://schemas.microsoft.com/office/drawing/2014/main" id="{F54C7F34-7DDA-45FE-A7CD-30FEDD3D931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4121" y="2152921"/>
                  <a:ext cx="1811906" cy="369332"/>
                </a:xfrm>
                <a:prstGeom prst="rect">
                  <a:avLst/>
                </a:prstGeom>
                <a:blipFill>
                  <a:blip r:embed="rId3"/>
                  <a:stretch>
                    <a:fillRect l="-2694" t="-8197" b="-2459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21" name="_x207863168" descr="EMB0000286c126d">
              <a:extLst>
                <a:ext uri="{FF2B5EF4-FFF2-40B4-BE49-F238E27FC236}">
                  <a16:creationId xmlns:a16="http://schemas.microsoft.com/office/drawing/2014/main" xmlns="" id="{24AB69B8-13E9-4F91-BD91-4D0B8117E1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38456" y="3045675"/>
              <a:ext cx="2800369" cy="1872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xmlns="" id="{41E68F4F-B935-4DB1-9CFE-602F8AA2915F}"/>
                </a:ext>
              </a:extLst>
            </p:cNvPr>
            <p:cNvSpPr/>
            <p:nvPr/>
          </p:nvSpPr>
          <p:spPr>
            <a:xfrm>
              <a:off x="2635231" y="2282595"/>
              <a:ext cx="311976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400" b="1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잔차</a:t>
              </a:r>
              <a:r>
                <a:rPr lang="ko-KR" altLang="en-US" sz="14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en-US" altLang="ko-KR" sz="14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: </a:t>
              </a:r>
              <a:r>
                <a:rPr lang="ko-KR" altLang="en-US" sz="14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회귀식의 값과 실제 값의 차이</a:t>
              </a:r>
              <a:endPara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" name="사각형: 둥근 모서리 41">
              <a:extLst>
                <a:ext uri="{FF2B5EF4-FFF2-40B4-BE49-F238E27FC236}">
                  <a16:creationId xmlns:a16="http://schemas.microsoft.com/office/drawing/2014/main" xmlns="" id="{E10BA00D-BF54-4621-97FF-4360903B498A}"/>
                </a:ext>
              </a:extLst>
            </p:cNvPr>
            <p:cNvSpPr/>
            <p:nvPr/>
          </p:nvSpPr>
          <p:spPr>
            <a:xfrm>
              <a:off x="506022" y="1866142"/>
              <a:ext cx="5628068" cy="4595277"/>
            </a:xfrm>
            <a:prstGeom prst="roundRect">
              <a:avLst/>
            </a:prstGeom>
            <a:noFill/>
            <a:ln w="31750">
              <a:solidFill>
                <a:srgbClr val="C0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itchFamily="2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xmlns="" id="{55E4F5CA-5757-4E3E-84EA-7D99119147D1}"/>
                    </a:ext>
                  </a:extLst>
                </p:cNvPr>
                <p:cNvSpPr txBox="1"/>
                <p:nvPr/>
              </p:nvSpPr>
              <p:spPr>
                <a:xfrm>
                  <a:off x="660918" y="5261891"/>
                  <a:ext cx="5435072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285750" indent="-285750">
                    <a:buFontTx/>
                    <a:buChar char="-"/>
                  </a:pPr>
                  <a:r>
                    <a:rPr lang="en-US" altLang="ko-KR" sz="1600" b="1" dirty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(</a:t>
                  </a:r>
                  <a14:m>
                    <m:oMath xmlns:m="http://schemas.openxmlformats.org/officeDocument/2006/math">
                      <m:r>
                        <a:rPr lang="en-US" altLang="ko-KR" sz="1600" b="1" i="1" smtClean="0">
                          <a:latin typeface="Cambria Math"/>
                          <a:ea typeface="Cambria Math"/>
                        </a:rPr>
                        <m:t>−</m:t>
                      </m:r>
                    </m:oMath>
                  </a14:m>
                  <a:r>
                    <a:rPr lang="en-US" altLang="ko-KR" sz="1600" b="1" dirty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)</a:t>
                  </a:r>
                  <a:r>
                    <a:rPr lang="ko-KR" altLang="en-US" sz="1600" b="1" dirty="0" err="1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잔차값이</a:t>
                  </a:r>
                  <a:r>
                    <a:rPr lang="ko-KR" altLang="en-US" sz="1600" b="1" dirty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 ↓ 한 업소 당 감당하는 유동 인구수 ↓</a:t>
                  </a:r>
                  <a:endParaRPr lang="en-US" altLang="ko-KR" sz="1600" b="1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  <a:p>
                  <a:pPr marL="285750" indent="-285750">
                    <a:buFontTx/>
                    <a:buChar char="-"/>
                  </a:pPr>
                  <a:r>
                    <a:rPr lang="en-US" altLang="ko-KR" sz="1600" b="1" dirty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(</a:t>
                  </a:r>
                  <a14:m>
                    <m:oMath xmlns:m="http://schemas.openxmlformats.org/officeDocument/2006/math">
                      <m:r>
                        <a:rPr lang="en-US" altLang="ko-KR" sz="1600" b="1" i="1">
                          <a:latin typeface="Cambria Math"/>
                          <a:ea typeface="Cambria Math"/>
                        </a:rPr>
                        <m:t>+</m:t>
                      </m:r>
                    </m:oMath>
                  </a14:m>
                  <a:r>
                    <a:rPr lang="en-US" altLang="ko-KR" sz="1600" b="1" dirty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)</a:t>
                  </a:r>
                  <a:r>
                    <a:rPr lang="ko-KR" altLang="en-US" sz="1600" b="1" dirty="0" err="1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잔차값이</a:t>
                  </a:r>
                  <a:r>
                    <a:rPr lang="ko-KR" altLang="en-US" sz="1600" b="1" dirty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 ↑ 한 업소 당 감당하는 유동 인구수 ↑</a:t>
                  </a:r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55E4F5CA-5757-4E3E-84EA-7D99119147D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0918" y="5261891"/>
                  <a:ext cx="5435072" cy="584775"/>
                </a:xfrm>
                <a:prstGeom prst="rect">
                  <a:avLst/>
                </a:prstGeom>
                <a:blipFill>
                  <a:blip r:embed="rId5"/>
                  <a:stretch>
                    <a:fillRect l="-785" t="-7292" b="-15625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xmlns="" id="{F74AB673-17DB-4EA3-B1E0-6B0F50DFB19E}"/>
                </a:ext>
              </a:extLst>
            </p:cNvPr>
            <p:cNvSpPr/>
            <p:nvPr/>
          </p:nvSpPr>
          <p:spPr>
            <a:xfrm>
              <a:off x="413668" y="1262268"/>
              <a:ext cx="4130197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 latinLnBrk="0"/>
              <a:r>
                <a:rPr lang="en-US" altLang="ko-KR" sz="2000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Light" pitchFamily="2" charset="-127"/>
                </a:rPr>
                <a:t>1. </a:t>
              </a:r>
              <a:r>
                <a:rPr lang="ko-KR" altLang="en-US" sz="2000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Light" pitchFamily="2" charset="-127"/>
                </a:rPr>
                <a:t>단순회귀분석</a:t>
              </a:r>
              <a:r>
                <a:rPr lang="en-US" altLang="ko-KR" sz="2000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Light" pitchFamily="2" charset="-127"/>
                </a:rPr>
                <a:t> Residuals(</a:t>
              </a:r>
              <a:r>
                <a:rPr lang="ko-KR" altLang="en-US" sz="2000" b="1" dirty="0" err="1"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Light" pitchFamily="2" charset="-127"/>
                </a:rPr>
                <a:t>잔차</a:t>
              </a:r>
              <a:r>
                <a:rPr lang="en-US" altLang="ko-KR" sz="2000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Light" pitchFamily="2" charset="-127"/>
                </a:rPr>
                <a:t>)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직사각형 77">
                  <a:extLst>
                    <a:ext uri="{FF2B5EF4-FFF2-40B4-BE49-F238E27FC236}">
                      <a16:creationId xmlns:a16="http://schemas.microsoft.com/office/drawing/2014/main" xmlns="" id="{65A263FB-7A8F-460A-9B70-E248FC2F93FB}"/>
                    </a:ext>
                  </a:extLst>
                </p:cNvPr>
                <p:cNvSpPr/>
                <p:nvPr/>
              </p:nvSpPr>
              <p:spPr>
                <a:xfrm>
                  <a:off x="880265" y="2525648"/>
                  <a:ext cx="1639980" cy="2308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sz="90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ko-KR" altLang="en-US" sz="900">
                              <a:latin typeface="Cambria Math"/>
                              <a:ea typeface="Cambria Math"/>
                            </a:rPr>
                            <m:t>β</m:t>
                          </m:r>
                        </m:e>
                        <m:sub>
                          <m:r>
                            <a:rPr lang="en-US" altLang="ko-KR" sz="900" b="0" i="0" smtClean="0">
                              <a:latin typeface="Cambria Math"/>
                              <a:ea typeface="Cambria Math"/>
                            </a:rPr>
                            <m:t>0</m:t>
                          </m:r>
                        </m:sub>
                      </m:sSub>
                      <m:r>
                        <a:rPr lang="en-US" altLang="ko-KR" sz="900" i="1">
                          <a:latin typeface="Cambria Math"/>
                          <a:ea typeface="Cambria Math"/>
                        </a:rPr>
                        <m:t> </m:t>
                      </m:r>
                      <m:r>
                        <a:rPr lang="en-US" altLang="ko-KR" sz="900">
                          <a:latin typeface="Cambria Math"/>
                          <a:ea typeface="Cambria Math"/>
                        </a:rPr>
                        <m:t>:</m:t>
                      </m:r>
                    </m:oMath>
                  </a14:m>
                  <a:r>
                    <a:rPr lang="en-US" altLang="ko-KR" sz="900" dirty="0">
                      <a:latin typeface="맑은 고딕" panose="020B0503020000020004" pitchFamily="50" charset="-127"/>
                      <a:ea typeface="맑은 고딕" panose="020B0503020000020004" pitchFamily="50" charset="-127"/>
                      <a:cs typeface="KoPubWorld돋움체 Light" pitchFamily="2" charset="-127"/>
                    </a:rPr>
                    <a:t> </a:t>
                  </a:r>
                  <a:r>
                    <a:rPr lang="ko-KR" altLang="en-US" sz="900" dirty="0">
                      <a:latin typeface="맑은 고딕" panose="020B0503020000020004" pitchFamily="50" charset="-127"/>
                      <a:ea typeface="맑은 고딕" panose="020B0503020000020004" pitchFamily="50" charset="-127"/>
                      <a:cs typeface="KoPubWorld돋움체 Light" pitchFamily="2" charset="-127"/>
                    </a:rPr>
                    <a:t>절편상수</a:t>
                  </a:r>
                  <a:r>
                    <a:rPr lang="en-US" altLang="ko-KR" sz="900" dirty="0">
                      <a:latin typeface="맑은 고딕" panose="020B0503020000020004" pitchFamily="50" charset="-127"/>
                      <a:ea typeface="맑은 고딕" panose="020B0503020000020004" pitchFamily="50" charset="-127"/>
                      <a:cs typeface="KoPubWorld돋움체 Light" pitchFamily="2" charset="-127"/>
                    </a:rPr>
                    <a:t>,</a:t>
                  </a:r>
                  <a:r>
                    <a:rPr lang="ko-KR" altLang="en-US" sz="900" dirty="0">
                      <a:latin typeface="맑은 고딕" panose="020B0503020000020004" pitchFamily="50" charset="-127"/>
                      <a:ea typeface="맑은 고딕" panose="020B0503020000020004" pitchFamily="50" charset="-127"/>
                      <a:cs typeface="KoPubWorld돋움체 Light" pitchFamily="2" charset="-127"/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sz="90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ko-KR" altLang="en-US" sz="900" b="0" i="0" smtClean="0">
                              <a:latin typeface="Cambria Math"/>
                              <a:ea typeface="Cambria Math"/>
                            </a:rPr>
                            <m:t>β</m:t>
                          </m:r>
                        </m:e>
                        <m:sub>
                          <m:r>
                            <a:rPr lang="en-US" altLang="ko-KR" sz="900" b="0" i="0" smtClean="0">
                              <a:latin typeface="Cambria Math"/>
                              <a:ea typeface="Cambria Math"/>
                            </a:rPr>
                            <m:t>1</m:t>
                          </m:r>
                        </m:sub>
                      </m:sSub>
                      <m:r>
                        <a:rPr lang="en-US" altLang="ko-KR" sz="900" b="0" i="1" smtClean="0">
                          <a:latin typeface="Cambria Math"/>
                          <a:ea typeface="Cambria Math"/>
                        </a:rPr>
                        <m:t> </m:t>
                      </m:r>
                      <m:r>
                        <a:rPr lang="en-US" altLang="ko-KR" sz="900" b="0" i="0" smtClean="0">
                          <a:latin typeface="Cambria Math"/>
                          <a:ea typeface="Cambria Math"/>
                        </a:rPr>
                        <m:t>:</m:t>
                      </m:r>
                    </m:oMath>
                  </a14:m>
                  <a:r>
                    <a:rPr lang="en-US" altLang="ko-KR" sz="900" dirty="0">
                      <a:latin typeface="맑은 고딕" panose="020B0503020000020004" pitchFamily="50" charset="-127"/>
                      <a:ea typeface="맑은 고딕" panose="020B0503020000020004" pitchFamily="50" charset="-127"/>
                      <a:cs typeface="KoPubWorld돋움체 Light" pitchFamily="2" charset="-127"/>
                    </a:rPr>
                    <a:t> </a:t>
                  </a:r>
                  <a:r>
                    <a:rPr lang="ko-KR" altLang="en-US" sz="900" dirty="0">
                      <a:latin typeface="맑은 고딕" panose="020B0503020000020004" pitchFamily="50" charset="-127"/>
                      <a:ea typeface="맑은 고딕" panose="020B0503020000020004" pitchFamily="50" charset="-127"/>
                      <a:cs typeface="KoPubWorld돋움체 Light" pitchFamily="2" charset="-127"/>
                    </a:rPr>
                    <a:t>상관계수</a:t>
                  </a:r>
                  <a:r>
                    <a:rPr lang="en-US" altLang="ko-KR" sz="900" dirty="0">
                      <a:latin typeface="맑은 고딕" panose="020B0503020000020004" pitchFamily="50" charset="-127"/>
                      <a:ea typeface="맑은 고딕" panose="020B0503020000020004" pitchFamily="50" charset="-127"/>
                      <a:cs typeface="KoPubWorld돋움체 Light" pitchFamily="2" charset="-127"/>
                    </a:rPr>
                    <a:t> </a:t>
                  </a:r>
                  <a:endParaRPr lang="ko-KR" altLang="en-US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KoPubWorld돋움체 Light" pitchFamily="2" charset="-127"/>
                  </a:endParaRPr>
                </a:p>
              </p:txBody>
            </p:sp>
          </mc:Choice>
          <mc:Fallback xmlns="">
            <p:sp>
              <p:nvSpPr>
                <p:cNvPr id="78" name="직사각형 77">
                  <a:extLst>
                    <a:ext uri="{FF2B5EF4-FFF2-40B4-BE49-F238E27FC236}">
                      <a16:creationId xmlns:a16="http://schemas.microsoft.com/office/drawing/2014/main" id="{65A263FB-7A8F-460A-9B70-E248FC2F93F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0265" y="2525648"/>
                  <a:ext cx="1639980" cy="230832"/>
                </a:xfrm>
                <a:prstGeom prst="rect">
                  <a:avLst/>
                </a:prstGeom>
                <a:blipFill>
                  <a:blip r:embed="rId6"/>
                  <a:stretch>
                    <a:fillRect b="-1052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xmlns="" id="{E260685A-6A80-414C-8301-5D0F1FBA2843}"/>
                </a:ext>
              </a:extLst>
            </p:cNvPr>
            <p:cNvSpPr/>
            <p:nvPr/>
          </p:nvSpPr>
          <p:spPr>
            <a:xfrm>
              <a:off x="718324" y="3427406"/>
              <a:ext cx="2320131" cy="10772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600" dirty="0"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Light" pitchFamily="2" charset="-127"/>
                </a:rPr>
                <a:t>유동인구</a:t>
              </a:r>
              <a:r>
                <a:rPr lang="en-US" altLang="ko-KR" sz="1600" dirty="0"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Light" pitchFamily="2" charset="-127"/>
                </a:rPr>
                <a:t>, </a:t>
              </a:r>
              <a:r>
                <a:rPr lang="ko-KR" altLang="en-US" sz="1600" dirty="0"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Light" pitchFamily="2" charset="-127"/>
                </a:rPr>
                <a:t>직장인구</a:t>
              </a:r>
              <a:r>
                <a:rPr lang="en-US" altLang="ko-KR" sz="1600" dirty="0"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Light" pitchFamily="2" charset="-127"/>
                </a:rPr>
                <a:t>, </a:t>
              </a:r>
            </a:p>
            <a:p>
              <a:r>
                <a:rPr lang="ko-KR" altLang="en-US" sz="1600" dirty="0"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Light" pitchFamily="2" charset="-127"/>
                </a:rPr>
                <a:t>상주인구</a:t>
              </a:r>
              <a:r>
                <a:rPr lang="en-US" altLang="ko-KR" sz="1600" dirty="0"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Light" pitchFamily="2" charset="-127"/>
                </a:rPr>
                <a:t>, </a:t>
              </a:r>
              <a:r>
                <a:rPr lang="ko-KR" altLang="en-US" sz="1600" dirty="0"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Light" pitchFamily="2" charset="-127"/>
                </a:rPr>
                <a:t>임대료 각 </a:t>
              </a:r>
              <a:endPara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itchFamily="2" charset="-127"/>
              </a:endParaRPr>
            </a:p>
            <a:p>
              <a:r>
                <a:rPr lang="ko-KR" altLang="en-US" sz="1600" dirty="0"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Light" pitchFamily="2" charset="-127"/>
                </a:rPr>
                <a:t>업종 별 수치를 </a:t>
              </a:r>
              <a:endPara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itchFamily="2" charset="-127"/>
              </a:endParaRPr>
            </a:p>
            <a:p>
              <a:r>
                <a:rPr lang="ko-KR" altLang="en-US" sz="1600" dirty="0"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Light" pitchFamily="2" charset="-127"/>
                </a:rPr>
                <a:t>파악하여 </a:t>
              </a:r>
              <a:r>
                <a:rPr lang="ko-KR" altLang="en-US" sz="1600" dirty="0" err="1"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Light" pitchFamily="2" charset="-127"/>
                </a:rPr>
                <a:t>잔차</a:t>
              </a:r>
              <a:r>
                <a:rPr lang="ko-KR" altLang="en-US" sz="1600" dirty="0"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Light" pitchFamily="2" charset="-127"/>
                </a:rPr>
                <a:t> 값 사용 </a:t>
              </a:r>
              <a:endPara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itchFamily="2" charset="-127"/>
              </a:endParaRP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xmlns="" id="{B40949D5-EEB1-45F9-94D2-121371499DC4}"/>
              </a:ext>
            </a:extLst>
          </p:cNvPr>
          <p:cNvGrpSpPr/>
          <p:nvPr/>
        </p:nvGrpSpPr>
        <p:grpSpPr>
          <a:xfrm>
            <a:off x="0" y="0"/>
            <a:ext cx="12192000" cy="710712"/>
            <a:chOff x="0" y="0"/>
            <a:chExt cx="12192000" cy="710712"/>
          </a:xfrm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xmlns="" id="{E6655F0E-6224-4EB7-A97A-D7E5F3EBADA2}"/>
                </a:ext>
              </a:extLst>
            </p:cNvPr>
            <p:cNvSpPr/>
            <p:nvPr/>
          </p:nvSpPr>
          <p:spPr>
            <a:xfrm>
              <a:off x="0" y="0"/>
              <a:ext cx="12192000" cy="691662"/>
            </a:xfrm>
            <a:prstGeom prst="rect">
              <a:avLst/>
            </a:prstGeom>
            <a:gradFill flip="none" rotWithShape="1">
              <a:gsLst>
                <a:gs pos="0">
                  <a:srgbClr val="C00000"/>
                </a:gs>
                <a:gs pos="100000">
                  <a:schemeClr val="accent3">
                    <a:lumMod val="7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400" b="1" dirty="0"/>
                <a:t>1-3) </a:t>
              </a:r>
              <a:r>
                <a:rPr lang="ko-KR" altLang="en-US" sz="2400" b="1" dirty="0"/>
                <a:t>통계적 분석모델 선정</a:t>
              </a:r>
              <a:r>
                <a:rPr lang="en-US" altLang="ko-KR" sz="2400" b="1" dirty="0"/>
                <a:t> #1</a:t>
              </a:r>
              <a:endParaRPr lang="ko-KR" altLang="en-US" sz="2400" b="1" dirty="0"/>
            </a:p>
          </p:txBody>
        </p: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xmlns="" id="{6DF54664-2B5D-4839-ACB7-41F860E01E0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0712"/>
              <a:ext cx="12192000" cy="0"/>
            </a:xfrm>
            <a:prstGeom prst="line">
              <a:avLst/>
            </a:prstGeom>
            <a:ln w="38100">
              <a:gradFill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tx1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7866571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xmlns="" id="{75C4798D-8AF4-458A-B659-5F14AF64BECA}"/>
              </a:ext>
            </a:extLst>
          </p:cNvPr>
          <p:cNvGrpSpPr/>
          <p:nvPr/>
        </p:nvGrpSpPr>
        <p:grpSpPr>
          <a:xfrm>
            <a:off x="401523" y="3334985"/>
            <a:ext cx="6216133" cy="3002315"/>
            <a:chOff x="401523" y="3334985"/>
            <a:chExt cx="6216133" cy="3002315"/>
          </a:xfrm>
        </p:grpSpPr>
        <p:sp>
          <p:nvSpPr>
            <p:cNvPr id="60" name="사각형: 둥근 모서리 8">
              <a:extLst>
                <a:ext uri="{FF2B5EF4-FFF2-40B4-BE49-F238E27FC236}">
                  <a16:creationId xmlns:a16="http://schemas.microsoft.com/office/drawing/2014/main" xmlns="" id="{04BCADAC-A52E-4240-BFCC-56D088FADAE3}"/>
                </a:ext>
              </a:extLst>
            </p:cNvPr>
            <p:cNvSpPr/>
            <p:nvPr/>
          </p:nvSpPr>
          <p:spPr>
            <a:xfrm>
              <a:off x="598713" y="3975122"/>
              <a:ext cx="2840400" cy="667213"/>
            </a:xfrm>
            <a:prstGeom prst="roundRect">
              <a:avLst/>
            </a:prstGeom>
            <a:noFill/>
            <a:ln w="19050">
              <a:solidFill>
                <a:srgbClr val="C001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  <a:latin typeface="+mj-lt"/>
                </a:rPr>
                <a:t>OLS(Ordinary Least Squares)</a:t>
              </a:r>
            </a:p>
            <a:p>
              <a:pPr algn="ctr"/>
              <a:r>
                <a:rPr lang="ko-KR" altLang="en-US" sz="1400" b="1" dirty="0" err="1">
                  <a:solidFill>
                    <a:schemeClr val="tx1"/>
                  </a:solidFill>
                  <a:latin typeface="+mj-lt"/>
                </a:rPr>
                <a:t>최소제곱법</a:t>
              </a:r>
              <a:endParaRPr lang="en-US" altLang="ko-KR" sz="1400" b="1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62" name="사각형: 둥근 모서리 9">
              <a:extLst>
                <a:ext uri="{FF2B5EF4-FFF2-40B4-BE49-F238E27FC236}">
                  <a16:creationId xmlns:a16="http://schemas.microsoft.com/office/drawing/2014/main" xmlns="" id="{3D84FC3C-827F-4E53-9FAC-FEE97B06E7C4}"/>
                </a:ext>
              </a:extLst>
            </p:cNvPr>
            <p:cNvSpPr/>
            <p:nvPr/>
          </p:nvSpPr>
          <p:spPr>
            <a:xfrm>
              <a:off x="598713" y="5428537"/>
              <a:ext cx="2840400" cy="667213"/>
            </a:xfrm>
            <a:prstGeom prst="roundRect">
              <a:avLst/>
            </a:prstGeom>
            <a:noFill/>
            <a:ln w="19050">
              <a:solidFill>
                <a:srgbClr val="C001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  <a:latin typeface="+mj-lt"/>
                </a:rPr>
                <a:t>GLS</a:t>
              </a:r>
              <a:r>
                <a:rPr lang="en-US" altLang="ko-KR" sz="1350" b="1" dirty="0">
                  <a:solidFill>
                    <a:schemeClr val="tx1"/>
                  </a:solidFill>
                  <a:latin typeface="+mj-lt"/>
                </a:rPr>
                <a:t>(Generalized Least Squares)</a:t>
              </a:r>
            </a:p>
            <a:p>
              <a:pPr algn="ctr"/>
              <a:r>
                <a:rPr lang="ko-KR" altLang="en-US" sz="1400" b="1" dirty="0" smtClean="0">
                  <a:solidFill>
                    <a:schemeClr val="tx1"/>
                  </a:solidFill>
                  <a:latin typeface="+mj-lt"/>
                  <a:cs typeface="KoPubWorld돋움체 Light" panose="00000300000000000000" pitchFamily="2" charset="-127"/>
                </a:rPr>
                <a:t>일반화 </a:t>
              </a:r>
              <a:r>
                <a:rPr lang="ko-KR" altLang="en-US" sz="1400" b="1" dirty="0" err="1" smtClean="0">
                  <a:solidFill>
                    <a:schemeClr val="tx1"/>
                  </a:solidFill>
                  <a:latin typeface="+mj-lt"/>
                  <a:cs typeface="KoPubWorld돋움체 Light" panose="00000300000000000000" pitchFamily="2" charset="-127"/>
                </a:rPr>
                <a:t>최소제곱법</a:t>
              </a:r>
              <a:endParaRPr lang="ko-KR" altLang="en-US" sz="1400" b="1" dirty="0">
                <a:solidFill>
                  <a:schemeClr val="tx1"/>
                </a:solidFill>
                <a:latin typeface="+mj-lt"/>
                <a:cs typeface="KoPubWorld돋움체 Light" panose="00000300000000000000" pitchFamily="2" charset="-127"/>
              </a:endParaRPr>
            </a:p>
          </p:txBody>
        </p:sp>
        <p:sp>
          <p:nvSpPr>
            <p:cNvPr id="63" name="사각형: 둥근 모서리 10">
              <a:extLst>
                <a:ext uri="{FF2B5EF4-FFF2-40B4-BE49-F238E27FC236}">
                  <a16:creationId xmlns:a16="http://schemas.microsoft.com/office/drawing/2014/main" xmlns="" id="{F49ACC02-0231-4241-B26F-AD2A3926D62D}"/>
                </a:ext>
              </a:extLst>
            </p:cNvPr>
            <p:cNvSpPr/>
            <p:nvPr/>
          </p:nvSpPr>
          <p:spPr>
            <a:xfrm>
              <a:off x="611413" y="4705631"/>
              <a:ext cx="2840400" cy="667213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rgbClr val="C001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  <a:latin typeface="+mj-lt"/>
                </a:rPr>
                <a:t>WLS(Weighted Least Squares)</a:t>
              </a:r>
            </a:p>
            <a:p>
              <a:pPr algn="ctr"/>
              <a:r>
                <a:rPr lang="ko-KR" altLang="en-US" sz="1400" b="1" dirty="0" smtClean="0">
                  <a:solidFill>
                    <a:schemeClr val="tx1"/>
                  </a:solidFill>
                  <a:latin typeface="+mj-lt"/>
                </a:rPr>
                <a:t>가중 </a:t>
              </a:r>
              <a:r>
                <a:rPr lang="ko-KR" altLang="en-US" sz="1400" b="1" dirty="0" err="1" smtClean="0">
                  <a:solidFill>
                    <a:schemeClr val="tx1"/>
                  </a:solidFill>
                  <a:latin typeface="+mj-lt"/>
                </a:rPr>
                <a:t>최소제곱법</a:t>
              </a:r>
              <a:endParaRPr lang="en-US" altLang="ko-KR" sz="1400" b="1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92" name="사각형: 둥근 모서리 12">
              <a:extLst>
                <a:ext uri="{FF2B5EF4-FFF2-40B4-BE49-F238E27FC236}">
                  <a16:creationId xmlns:a16="http://schemas.microsoft.com/office/drawing/2014/main" xmlns="" id="{81A9087A-62F9-4011-8F37-C30F47C49D92}"/>
                </a:ext>
              </a:extLst>
            </p:cNvPr>
            <p:cNvSpPr/>
            <p:nvPr/>
          </p:nvSpPr>
          <p:spPr>
            <a:xfrm>
              <a:off x="3566717" y="4705631"/>
              <a:ext cx="2840400" cy="673679"/>
            </a:xfrm>
            <a:prstGeom prst="roundRect">
              <a:avLst/>
            </a:prstGeom>
            <a:noFill/>
            <a:ln w="19050">
              <a:solidFill>
                <a:srgbClr val="C001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ko-KR" sz="1400" b="1" dirty="0">
                  <a:solidFill>
                    <a:schemeClr val="tx1"/>
                  </a:solidFill>
                  <a:latin typeface="+mj-lt"/>
                </a:rPr>
                <a:t>Elastic Net Regression</a:t>
              </a:r>
              <a:endParaRPr lang="en-US" altLang="ko-KR" sz="1400" b="1" dirty="0">
                <a:solidFill>
                  <a:schemeClr val="tx1"/>
                </a:solidFill>
                <a:latin typeface="+mj-lt"/>
              </a:endParaRPr>
            </a:p>
            <a:p>
              <a:pPr algn="ctr"/>
              <a:r>
                <a:rPr lang="ko-KR" altLang="en-US" sz="1400" b="1" dirty="0" err="1">
                  <a:solidFill>
                    <a:schemeClr val="tx1"/>
                  </a:solidFill>
                  <a:latin typeface="+mj-lt"/>
                  <a:cs typeface="KoPubWorld돋움체 Medium" panose="00000600000000000000" pitchFamily="2" charset="-127"/>
                </a:rPr>
                <a:t>엘라스틱넷</a:t>
              </a:r>
              <a:r>
                <a:rPr lang="ko-KR" altLang="en-US" sz="1400" b="1" dirty="0">
                  <a:solidFill>
                    <a:schemeClr val="tx1"/>
                  </a:solidFill>
                  <a:latin typeface="+mj-lt"/>
                  <a:cs typeface="KoPubWorld돋움체 Medium" panose="00000600000000000000" pitchFamily="2" charset="-127"/>
                </a:rPr>
                <a:t> 회귀 모형</a:t>
              </a:r>
            </a:p>
          </p:txBody>
        </p:sp>
        <p:sp>
          <p:nvSpPr>
            <p:cNvPr id="93" name="사각형: 둥근 모서리 13">
              <a:extLst>
                <a:ext uri="{FF2B5EF4-FFF2-40B4-BE49-F238E27FC236}">
                  <a16:creationId xmlns:a16="http://schemas.microsoft.com/office/drawing/2014/main" xmlns="" id="{E2708145-A825-43E4-B4E5-67C73830E9E8}"/>
                </a:ext>
              </a:extLst>
            </p:cNvPr>
            <p:cNvSpPr/>
            <p:nvPr/>
          </p:nvSpPr>
          <p:spPr>
            <a:xfrm>
              <a:off x="3566717" y="3987783"/>
              <a:ext cx="2840400" cy="654552"/>
            </a:xfrm>
            <a:prstGeom prst="roundRect">
              <a:avLst/>
            </a:prstGeom>
            <a:noFill/>
            <a:ln w="19050">
              <a:solidFill>
                <a:srgbClr val="C001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ko-KR" sz="1400" b="1" dirty="0">
                  <a:solidFill>
                    <a:schemeClr val="tx1"/>
                  </a:solidFill>
                  <a:latin typeface="+mj-lt"/>
                </a:rPr>
                <a:t>Ridge Regression</a:t>
              </a:r>
              <a:endParaRPr lang="en-US" altLang="ko-KR" sz="1400" b="1" dirty="0">
                <a:solidFill>
                  <a:schemeClr val="tx1"/>
                </a:solidFill>
                <a:latin typeface="+mj-lt"/>
              </a:endParaRPr>
            </a:p>
            <a:p>
              <a:pPr algn="ctr"/>
              <a:r>
                <a:rPr lang="ko-KR" altLang="en-US" sz="1400" b="1" dirty="0" err="1">
                  <a:solidFill>
                    <a:schemeClr val="tx1"/>
                  </a:solidFill>
                  <a:latin typeface="+mj-lt"/>
                  <a:cs typeface="KoPubWorld돋움체 Medium" panose="00000600000000000000" pitchFamily="2" charset="-127"/>
                </a:rPr>
                <a:t>릿지</a:t>
              </a:r>
              <a:r>
                <a:rPr lang="en-US" altLang="ko-KR" sz="1400" b="1" dirty="0">
                  <a:solidFill>
                    <a:schemeClr val="tx1"/>
                  </a:solidFill>
                  <a:latin typeface="+mj-lt"/>
                  <a:cs typeface="KoPubWorld돋움체 Medium" panose="00000600000000000000" pitchFamily="2" charset="-127"/>
                </a:rPr>
                <a:t>(</a:t>
              </a:r>
              <a:r>
                <a:rPr lang="ko-KR" altLang="en-US" sz="1400" b="1" dirty="0">
                  <a:solidFill>
                    <a:schemeClr val="tx1"/>
                  </a:solidFill>
                  <a:latin typeface="+mj-lt"/>
                  <a:cs typeface="KoPubWorld돋움체 Medium" panose="00000600000000000000" pitchFamily="2" charset="-127"/>
                </a:rPr>
                <a:t>능형</a:t>
              </a:r>
              <a:r>
                <a:rPr lang="en-US" altLang="ko-KR" sz="1400" b="1" dirty="0">
                  <a:solidFill>
                    <a:schemeClr val="tx1"/>
                  </a:solidFill>
                  <a:latin typeface="+mj-lt"/>
                  <a:cs typeface="KoPubWorld돋움체 Medium" panose="00000600000000000000" pitchFamily="2" charset="-127"/>
                </a:rPr>
                <a:t>) </a:t>
              </a:r>
              <a:r>
                <a:rPr lang="ko-KR" altLang="en-US" sz="1400" b="1" dirty="0">
                  <a:solidFill>
                    <a:schemeClr val="tx1"/>
                  </a:solidFill>
                  <a:latin typeface="+mj-lt"/>
                  <a:cs typeface="KoPubWorld돋움체 Medium" panose="00000600000000000000" pitchFamily="2" charset="-127"/>
                </a:rPr>
                <a:t>회귀 모형</a:t>
              </a:r>
            </a:p>
          </p:txBody>
        </p:sp>
        <p:sp>
          <p:nvSpPr>
            <p:cNvPr id="95" name="사각형: 둥근 모서리 15">
              <a:extLst>
                <a:ext uri="{FF2B5EF4-FFF2-40B4-BE49-F238E27FC236}">
                  <a16:creationId xmlns:a16="http://schemas.microsoft.com/office/drawing/2014/main" xmlns="" id="{27CF040A-A751-4DBF-A921-DA3EB555E14D}"/>
                </a:ext>
              </a:extLst>
            </p:cNvPr>
            <p:cNvSpPr/>
            <p:nvPr/>
          </p:nvSpPr>
          <p:spPr>
            <a:xfrm>
              <a:off x="401523" y="3738835"/>
              <a:ext cx="6216133" cy="2598465"/>
            </a:xfrm>
            <a:prstGeom prst="roundRect">
              <a:avLst/>
            </a:prstGeom>
            <a:noFill/>
            <a:ln w="19050">
              <a:solidFill>
                <a:srgbClr val="C001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100" dirty="0">
                <a:solidFill>
                  <a:schemeClr val="tx1"/>
                </a:solidFill>
                <a:latin typeface="+mj-lt"/>
                <a:cs typeface="KoPubWorld돋움체 Light" panose="00000300000000000000" pitchFamily="2" charset="-127"/>
              </a:endParaRPr>
            </a:p>
          </p:txBody>
        </p:sp>
        <p:sp>
          <p:nvSpPr>
            <p:cNvPr id="99" name="사각형: 둥근 모서리 12">
              <a:extLst>
                <a:ext uri="{FF2B5EF4-FFF2-40B4-BE49-F238E27FC236}">
                  <a16:creationId xmlns:a16="http://schemas.microsoft.com/office/drawing/2014/main" xmlns="" id="{81A9087A-62F9-4011-8F37-C30F47C49D92}"/>
                </a:ext>
              </a:extLst>
            </p:cNvPr>
            <p:cNvSpPr/>
            <p:nvPr/>
          </p:nvSpPr>
          <p:spPr>
            <a:xfrm>
              <a:off x="3566717" y="5423741"/>
              <a:ext cx="2840400" cy="667213"/>
            </a:xfrm>
            <a:prstGeom prst="roundRect">
              <a:avLst/>
            </a:prstGeom>
            <a:noFill/>
            <a:ln w="19050">
              <a:solidFill>
                <a:srgbClr val="C001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ko-KR" sz="1400" b="1" dirty="0">
                  <a:solidFill>
                    <a:schemeClr val="tx1"/>
                  </a:solidFill>
                  <a:latin typeface="+mj-lt"/>
                </a:rPr>
                <a:t>Lasso Regression</a:t>
              </a:r>
              <a:endParaRPr lang="en-US" altLang="ko-KR" sz="1400" b="1" dirty="0">
                <a:solidFill>
                  <a:schemeClr val="tx1"/>
                </a:solidFill>
                <a:latin typeface="+mj-lt"/>
              </a:endParaRPr>
            </a:p>
            <a:p>
              <a:pPr algn="ctr"/>
              <a:r>
                <a:rPr lang="ko-KR" altLang="en-US" sz="1400" b="1" dirty="0" err="1">
                  <a:solidFill>
                    <a:schemeClr val="tx1"/>
                  </a:solidFill>
                  <a:latin typeface="+mj-lt"/>
                  <a:cs typeface="KoPubWorld돋움체 Medium" panose="00000600000000000000" pitchFamily="2" charset="-127"/>
                </a:rPr>
                <a:t>라쏘</a:t>
              </a:r>
              <a:r>
                <a:rPr lang="ko-KR" altLang="en-US" sz="1400" b="1" dirty="0">
                  <a:solidFill>
                    <a:schemeClr val="tx1"/>
                  </a:solidFill>
                  <a:latin typeface="+mj-lt"/>
                  <a:cs typeface="KoPubWorld돋움체 Medium" panose="00000600000000000000" pitchFamily="2" charset="-127"/>
                </a:rPr>
                <a:t> 회귀모형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xmlns="" id="{A7943EBD-E08B-437B-ABF7-7E2B6442644A}"/>
                </a:ext>
              </a:extLst>
            </p:cNvPr>
            <p:cNvSpPr txBox="1"/>
            <p:nvPr/>
          </p:nvSpPr>
          <p:spPr>
            <a:xfrm>
              <a:off x="1880694" y="3334985"/>
              <a:ext cx="31325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b="1" dirty="0">
                  <a:latin typeface="+mj-lt"/>
                  <a:cs typeface="KoPubWorld돋움체 Light" panose="00000300000000000000" pitchFamily="2" charset="-127"/>
                </a:rPr>
                <a:t>회귀 모형 분석 및 검증 비교</a:t>
              </a: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xmlns="" id="{C4A83E58-CFAB-4402-8071-14210CE7EF3D}"/>
              </a:ext>
            </a:extLst>
          </p:cNvPr>
          <p:cNvGrpSpPr/>
          <p:nvPr/>
        </p:nvGrpSpPr>
        <p:grpSpPr>
          <a:xfrm>
            <a:off x="7921724" y="3327993"/>
            <a:ext cx="3822356" cy="3009307"/>
            <a:chOff x="7463513" y="3445127"/>
            <a:chExt cx="3822356" cy="3009307"/>
          </a:xfrm>
        </p:grpSpPr>
        <p:sp>
          <p:nvSpPr>
            <p:cNvPr id="94" name="사각형: 둥근 모서리 14">
              <a:extLst>
                <a:ext uri="{FF2B5EF4-FFF2-40B4-BE49-F238E27FC236}">
                  <a16:creationId xmlns:a16="http://schemas.microsoft.com/office/drawing/2014/main" xmlns="" id="{EF3082AA-A604-4247-B7EC-10693BB2FD27}"/>
                </a:ext>
              </a:extLst>
            </p:cNvPr>
            <p:cNvSpPr/>
            <p:nvPr/>
          </p:nvSpPr>
          <p:spPr>
            <a:xfrm>
              <a:off x="7757310" y="5430143"/>
              <a:ext cx="3232800" cy="655200"/>
            </a:xfrm>
            <a:prstGeom prst="roundRect">
              <a:avLst/>
            </a:prstGeom>
            <a:solidFill>
              <a:srgbClr val="A60014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400" b="1" dirty="0">
                  <a:latin typeface="+mj-lt"/>
                </a:rPr>
                <a:t>B</a:t>
              </a:r>
              <a:r>
                <a:rPr lang="en-US" altLang="ko-KR" sz="1400" b="1" dirty="0" smtClean="0">
                  <a:latin typeface="+mj-lt"/>
                </a:rPr>
                <a:t>ootstrapping </a:t>
              </a:r>
              <a:r>
                <a:rPr lang="en-US" altLang="ko-KR" sz="1400" b="1" dirty="0">
                  <a:latin typeface="+mj-lt"/>
                </a:rPr>
                <a:t>regression models</a:t>
              </a:r>
            </a:p>
            <a:p>
              <a:pPr algn="ctr"/>
              <a:r>
                <a:rPr lang="ko-KR" altLang="en-US" sz="1400" b="1" dirty="0">
                  <a:latin typeface="+mj-lt"/>
                </a:rPr>
                <a:t>회귀모형 부스트래핑 </a:t>
              </a:r>
              <a:endParaRPr lang="en-US" altLang="ko-KR" sz="1400" b="1" dirty="0">
                <a:latin typeface="+mj-lt"/>
              </a:endParaRPr>
            </a:p>
          </p:txBody>
        </p:sp>
        <p:sp>
          <p:nvSpPr>
            <p:cNvPr id="97" name="사각형: 둥근 모서리 17">
              <a:extLst>
                <a:ext uri="{FF2B5EF4-FFF2-40B4-BE49-F238E27FC236}">
                  <a16:creationId xmlns:a16="http://schemas.microsoft.com/office/drawing/2014/main" xmlns="" id="{22016E9D-CCF0-4A28-904F-862DAEDA44CD}"/>
                </a:ext>
              </a:extLst>
            </p:cNvPr>
            <p:cNvSpPr/>
            <p:nvPr/>
          </p:nvSpPr>
          <p:spPr>
            <a:xfrm>
              <a:off x="7463513" y="3855234"/>
              <a:ext cx="3822356" cy="2599200"/>
            </a:xfrm>
            <a:prstGeom prst="roundRect">
              <a:avLst/>
            </a:prstGeom>
            <a:noFill/>
            <a:ln w="19050">
              <a:solidFill>
                <a:srgbClr val="C001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100" dirty="0">
                <a:solidFill>
                  <a:schemeClr val="tx1"/>
                </a:solidFill>
                <a:latin typeface="+mj-lt"/>
                <a:cs typeface="KoPubWorld돋움체 Light" panose="00000300000000000000" pitchFamily="2" charset="-127"/>
              </a:endParaRP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xmlns="" id="{A7943EBD-E08B-437B-ABF7-7E2B6442644A}"/>
                </a:ext>
              </a:extLst>
            </p:cNvPr>
            <p:cNvSpPr txBox="1"/>
            <p:nvPr/>
          </p:nvSpPr>
          <p:spPr>
            <a:xfrm>
              <a:off x="7807416" y="3445127"/>
              <a:ext cx="31325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b="1" dirty="0">
                  <a:latin typeface="+mj-lt"/>
                  <a:cs typeface="KoPubWorld돋움체 Light" panose="00000300000000000000" pitchFamily="2" charset="-127"/>
                </a:rPr>
                <a:t>회귀 모형 및 분석 방법 선택</a:t>
              </a:r>
            </a:p>
          </p:txBody>
        </p:sp>
        <p:sp>
          <p:nvSpPr>
            <p:cNvPr id="32" name="사각형: 둥근 모서리 14">
              <a:extLst>
                <a:ext uri="{FF2B5EF4-FFF2-40B4-BE49-F238E27FC236}">
                  <a16:creationId xmlns:a16="http://schemas.microsoft.com/office/drawing/2014/main" xmlns="" id="{EF3082AA-A604-4247-B7EC-10693BB2FD27}"/>
                </a:ext>
              </a:extLst>
            </p:cNvPr>
            <p:cNvSpPr/>
            <p:nvPr/>
          </p:nvSpPr>
          <p:spPr>
            <a:xfrm>
              <a:off x="7758015" y="4373890"/>
              <a:ext cx="3233351" cy="655200"/>
            </a:xfrm>
            <a:prstGeom prst="roundRect">
              <a:avLst/>
            </a:prstGeom>
            <a:solidFill>
              <a:srgbClr val="A60014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400" b="1" dirty="0">
                  <a:latin typeface="+mj-lt"/>
                </a:rPr>
                <a:t>GLS (Generalized Least Squares)</a:t>
              </a:r>
            </a:p>
            <a:p>
              <a:pPr algn="ctr"/>
              <a:r>
                <a:rPr lang="ko-KR" altLang="en-US" sz="1400" b="1" dirty="0" smtClean="0">
                  <a:latin typeface="+mj-lt"/>
                </a:rPr>
                <a:t>일반화 </a:t>
              </a:r>
              <a:r>
                <a:rPr lang="ko-KR" altLang="en-US" sz="1400" b="1" dirty="0" err="1" smtClean="0">
                  <a:latin typeface="+mj-lt"/>
                </a:rPr>
                <a:t>최소제곱법</a:t>
              </a:r>
              <a:endParaRPr lang="ko-KR" altLang="en-US" sz="1400" b="1" dirty="0">
                <a:latin typeface="+mj-lt"/>
              </a:endParaRPr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8891838" y="4057077"/>
              <a:ext cx="965329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400" b="1" dirty="0"/>
                <a:t>회귀 모형</a:t>
              </a:r>
              <a:endParaRPr lang="en-US" altLang="ko-KR" sz="1400" b="1" dirty="0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8887215" y="5111534"/>
              <a:ext cx="965329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400" b="1" dirty="0"/>
                <a:t>분석 방법</a:t>
              </a:r>
              <a:endParaRPr lang="en-US" altLang="ko-KR" sz="1400" b="1" dirty="0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xmlns="" id="{61719A5A-4CC8-4188-95CC-2066CAEAEBD4}"/>
              </a:ext>
            </a:extLst>
          </p:cNvPr>
          <p:cNvGrpSpPr/>
          <p:nvPr/>
        </p:nvGrpSpPr>
        <p:grpSpPr>
          <a:xfrm>
            <a:off x="7138038" y="1061837"/>
            <a:ext cx="4606042" cy="2118126"/>
            <a:chOff x="6268935" y="1160587"/>
            <a:chExt cx="5273515" cy="2118126"/>
          </a:xfrm>
        </p:grpSpPr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xmlns="" id="{539E52BE-37FF-4F99-A63C-77BAAA48FEB5}"/>
                </a:ext>
              </a:extLst>
            </p:cNvPr>
            <p:cNvSpPr/>
            <p:nvPr/>
          </p:nvSpPr>
          <p:spPr>
            <a:xfrm>
              <a:off x="6470565" y="1294603"/>
              <a:ext cx="5071885" cy="193899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 latinLnBrk="0">
                <a:lnSpc>
                  <a:spcPct val="150000"/>
                </a:lnSpc>
              </a:pPr>
              <a:r>
                <a:rPr lang="ko-KR" altLang="en-US" sz="1600" b="1" dirty="0">
                  <a:solidFill>
                    <a:srgbClr val="C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Light" pitchFamily="2" charset="-127"/>
                </a:rPr>
                <a:t>회귀분석 </a:t>
              </a:r>
              <a:r>
                <a:rPr lang="en-US" altLang="ko-KR" sz="1600" dirty="0">
                  <a:solidFill>
                    <a:srgbClr val="C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Light" pitchFamily="2" charset="-127"/>
                </a:rPr>
                <a:t>Bootstrap</a:t>
              </a:r>
              <a:endParaRPr lang="en-US" altLang="ko-KR" sz="1600" b="1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itchFamily="2" charset="-127"/>
              </a:endParaRPr>
            </a:p>
            <a:p>
              <a:pPr fontAlgn="base" latinLnBrk="0">
                <a:lnSpc>
                  <a:spcPct val="150000"/>
                </a:lnSpc>
              </a:pPr>
              <a:r>
                <a:rPr lang="en-US" altLang="ko-KR" sz="1600" dirty="0"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Light" pitchFamily="2" charset="-127"/>
                </a:rPr>
                <a:t>: </a:t>
              </a:r>
              <a:r>
                <a:rPr lang="ko-KR" altLang="en-US" sz="1600" dirty="0"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Light" pitchFamily="2" charset="-127"/>
                </a:rPr>
                <a:t>모집단의 분포에 대한 엄격한 가정을</a:t>
              </a:r>
              <a:endPara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itchFamily="2" charset="-127"/>
              </a:endParaRPr>
            </a:p>
            <a:p>
              <a:pPr fontAlgn="base" latinLnBrk="0">
                <a:lnSpc>
                  <a:spcPct val="150000"/>
                </a:lnSpc>
              </a:pPr>
              <a:r>
                <a:rPr lang="ko-KR" altLang="en-US" sz="1600" dirty="0" smtClean="0"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Light" pitchFamily="2" charset="-127"/>
                </a:rPr>
                <a:t>  필요로 </a:t>
              </a:r>
              <a:r>
                <a:rPr lang="ko-KR" altLang="en-US" sz="1600" dirty="0"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Light" pitchFamily="2" charset="-127"/>
                </a:rPr>
                <a:t>하지 않는 </a:t>
              </a:r>
              <a:r>
                <a:rPr lang="ko-KR" altLang="en-US" sz="1600" dirty="0" err="1" smtClean="0"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Light" pitchFamily="2" charset="-127"/>
                </a:rPr>
                <a:t>비모수통계기법</a:t>
              </a:r>
              <a:r>
                <a:rPr lang="en-US" altLang="ko-KR" sz="1600" dirty="0" smtClean="0"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Light" pitchFamily="2" charset="-127"/>
                </a:rPr>
                <a:t>.</a:t>
              </a:r>
              <a:endPara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itchFamily="2" charset="-127"/>
              </a:endParaRPr>
            </a:p>
            <a:p>
              <a:pPr fontAlgn="base" latinLnBrk="0">
                <a:lnSpc>
                  <a:spcPct val="150000"/>
                </a:lnSpc>
              </a:pPr>
              <a:r>
                <a:rPr lang="ko-KR" altLang="en-US" sz="1600" dirty="0" smtClean="0"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Light" pitchFamily="2" charset="-127"/>
                </a:rPr>
                <a:t>  선형화 </a:t>
              </a:r>
              <a:r>
                <a:rPr lang="ko-KR" altLang="en-US" sz="1600" dirty="0"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Light" pitchFamily="2" charset="-127"/>
                </a:rPr>
                <a:t>모형에 </a:t>
              </a:r>
              <a:r>
                <a:rPr lang="en-US" altLang="ko-KR" sz="1600" dirty="0">
                  <a:solidFill>
                    <a:srgbClr val="C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Light" pitchFamily="2" charset="-127"/>
                </a:rPr>
                <a:t>Bootstrap</a:t>
              </a:r>
              <a:r>
                <a:rPr lang="ko-KR" altLang="en-US" sz="1600" dirty="0">
                  <a:solidFill>
                    <a:srgbClr val="C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Light" pitchFamily="2" charset="-127"/>
                </a:rPr>
                <a:t> </a:t>
              </a:r>
              <a:r>
                <a:rPr lang="ko-KR" altLang="en-US" sz="1600" dirty="0"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Light" pitchFamily="2" charset="-127"/>
                </a:rPr>
                <a:t>방법 적용 결과</a:t>
              </a:r>
              <a:r>
                <a:rPr lang="en-US" altLang="ko-KR" sz="1600" dirty="0"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Light" pitchFamily="2" charset="-127"/>
                </a:rPr>
                <a:t>,</a:t>
              </a:r>
            </a:p>
            <a:p>
              <a:pPr fontAlgn="base" latinLnBrk="0">
                <a:lnSpc>
                  <a:spcPct val="150000"/>
                </a:lnSpc>
              </a:pPr>
              <a:r>
                <a:rPr lang="ko-KR" altLang="en-US" sz="1600" dirty="0" smtClean="0"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Light" pitchFamily="2" charset="-127"/>
                </a:rPr>
                <a:t>  잭나이프</a:t>
              </a:r>
              <a:r>
                <a:rPr lang="en-US" altLang="ko-KR" sz="1600" dirty="0"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Light" pitchFamily="2" charset="-127"/>
                </a:rPr>
                <a:t>, </a:t>
              </a:r>
              <a:r>
                <a:rPr lang="ko-KR" altLang="en-US" sz="1600" dirty="0" err="1" smtClean="0"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Light" pitchFamily="2" charset="-127"/>
                </a:rPr>
                <a:t>최소제곱법보다</a:t>
              </a:r>
              <a:r>
                <a:rPr lang="ko-KR" altLang="en-US" sz="1600" dirty="0" smtClean="0"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Light" pitchFamily="2" charset="-127"/>
                </a:rPr>
                <a:t> </a:t>
              </a:r>
              <a:r>
                <a:rPr lang="ko-KR" altLang="en-US" sz="1600" dirty="0"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Light" pitchFamily="2" charset="-127"/>
                </a:rPr>
                <a:t>정확한 추정이 됨</a:t>
              </a:r>
              <a:endPara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itchFamily="2" charset="-127"/>
              </a:endParaRPr>
            </a:p>
          </p:txBody>
        </p:sp>
        <p:sp>
          <p:nvSpPr>
            <p:cNvPr id="56" name="사각형: 둥근 모서리 38">
              <a:extLst>
                <a:ext uri="{FF2B5EF4-FFF2-40B4-BE49-F238E27FC236}">
                  <a16:creationId xmlns:a16="http://schemas.microsoft.com/office/drawing/2014/main" xmlns="" id="{FD02CED5-E549-4949-91EE-D002708DB705}"/>
                </a:ext>
              </a:extLst>
            </p:cNvPr>
            <p:cNvSpPr/>
            <p:nvPr/>
          </p:nvSpPr>
          <p:spPr>
            <a:xfrm>
              <a:off x="6268935" y="1160587"/>
              <a:ext cx="5273515" cy="2118126"/>
            </a:xfrm>
            <a:prstGeom prst="roundRect">
              <a:avLst/>
            </a:prstGeom>
            <a:noFill/>
            <a:ln w="6350">
              <a:solidFill>
                <a:srgbClr val="C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E68FCFA9-65C6-4D05-823A-2491FF071BF4}"/>
              </a:ext>
            </a:extLst>
          </p:cNvPr>
          <p:cNvGrpSpPr/>
          <p:nvPr/>
        </p:nvGrpSpPr>
        <p:grpSpPr>
          <a:xfrm>
            <a:off x="408891" y="1255176"/>
            <a:ext cx="5877947" cy="1593698"/>
            <a:chOff x="408891" y="1255176"/>
            <a:chExt cx="5877947" cy="159369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xmlns="" id="{7CE1CF4A-9563-4E49-B493-E2CB0C5C8156}"/>
                    </a:ext>
                  </a:extLst>
                </p:cNvPr>
                <p:cNvSpPr txBox="1"/>
                <p:nvPr/>
              </p:nvSpPr>
              <p:spPr>
                <a:xfrm>
                  <a:off x="623843" y="1720790"/>
                  <a:ext cx="5662995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2000" dirty="0">
                      <a:latin typeface="맑은 고딕" panose="020B0503020000020004" pitchFamily="50" charset="-127"/>
                      <a:ea typeface="맑은 고딕" panose="020B0503020000020004" pitchFamily="50" charset="-127"/>
                      <a:cs typeface="KoPubWorld돋움체 Light" pitchFamily="2" charset="-127"/>
                    </a:rPr>
                    <a:t>Y =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latin typeface="Cambria Math"/>
                              <a:ea typeface="Cambria Math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2000">
                              <a:latin typeface="Cambria Math"/>
                              <a:ea typeface="Cambria Math"/>
                            </a:rPr>
                            <m:t>0</m:t>
                          </m:r>
                        </m:sub>
                      </m:sSub>
                      <m:r>
                        <a:rPr lang="en-US" altLang="ko-KR" sz="2000" b="0" i="0" smtClean="0">
                          <a:latin typeface="Cambria Math"/>
                          <a:ea typeface="Cambria Math"/>
                        </a:rPr>
                        <m:t> </m:t>
                      </m:r>
                    </m:oMath>
                  </a14:m>
                  <a:r>
                    <a:rPr lang="en-US" altLang="ko-KR" sz="2000" dirty="0">
                      <a:latin typeface="맑은 고딕" panose="020B0503020000020004" pitchFamily="50" charset="-127"/>
                      <a:ea typeface="맑은 고딕" panose="020B0503020000020004" pitchFamily="50" charset="-127"/>
                      <a:cs typeface="KoPubWorld돋움체 Light" pitchFamily="2" charset="-127"/>
                    </a:rPr>
                    <a:t>+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latin typeface="Cambria Math"/>
                              <a:ea typeface="Cambria Math"/>
                            </a:rPr>
                            <m:t>z</m:t>
                          </m:r>
                        </m:e>
                        <m:sub>
                          <m:r>
                            <a:rPr lang="en-US" altLang="ko-KR" sz="2000" b="0" i="0" smtClean="0">
                              <a:latin typeface="Cambria Math"/>
                              <a:ea typeface="Cambria Math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2000" i="1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altLang="ko-KR" sz="2000" i="1">
                              <a:latin typeface="Cambria Math"/>
                              <a:ea typeface="Cambria Math"/>
                            </a:rPr>
                            <m:t>𝑋</m:t>
                          </m:r>
                        </m:e>
                        <m:sub>
                          <m:r>
                            <a:rPr lang="en-US" altLang="ko-KR" sz="2000" i="1">
                              <a:latin typeface="Cambria Math"/>
                              <a:ea typeface="Cambria Math"/>
                            </a:rPr>
                            <m:t>1</m:t>
                          </m:r>
                        </m:sub>
                      </m:sSub>
                    </m:oMath>
                  </a14:m>
                  <a:r>
                    <a:rPr lang="en-US" altLang="ko-KR" sz="2000" dirty="0">
                      <a:latin typeface="맑은 고딕" panose="020B0503020000020004" pitchFamily="50" charset="-127"/>
                      <a:ea typeface="맑은 고딕" panose="020B0503020000020004" pitchFamily="50" charset="-127"/>
                      <a:cs typeface="KoPubWorld돋움체 Light" pitchFamily="2" charset="-127"/>
                    </a:rPr>
                    <a:t> +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latin typeface="Cambria Math"/>
                              <a:ea typeface="Cambria Math"/>
                            </a:rPr>
                            <m:t>z</m:t>
                          </m:r>
                        </m:e>
                        <m:sub>
                          <m:r>
                            <a:rPr lang="en-US" altLang="ko-KR" sz="2000" b="0" i="0" smtClean="0">
                              <a:latin typeface="Cambria Math"/>
                              <a:ea typeface="Cambria Math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2000" i="1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altLang="ko-KR" sz="2000" i="1">
                              <a:latin typeface="Cambria Math"/>
                              <a:ea typeface="Cambria Math"/>
                            </a:rPr>
                            <m:t>𝑋</m:t>
                          </m:r>
                        </m:e>
                        <m:sub>
                          <m:r>
                            <a:rPr lang="en-US" altLang="ko-KR" sz="2000" i="1">
                              <a:latin typeface="Cambria Math"/>
                              <a:ea typeface="Cambria Math"/>
                            </a:rPr>
                            <m:t>2</m:t>
                          </m:r>
                        </m:sub>
                      </m:sSub>
                    </m:oMath>
                  </a14:m>
                  <a:r>
                    <a:rPr lang="en-US" altLang="ko-KR" sz="2000" dirty="0">
                      <a:latin typeface="맑은 고딕" panose="020B0503020000020004" pitchFamily="50" charset="-127"/>
                      <a:ea typeface="맑은 고딕" panose="020B0503020000020004" pitchFamily="50" charset="-127"/>
                      <a:cs typeface="KoPubWorld돋움체 Light" pitchFamily="2" charset="-127"/>
                    </a:rPr>
                    <a:t>+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latin typeface="Cambria Math"/>
                              <a:ea typeface="Cambria Math"/>
                            </a:rPr>
                            <m:t>z</m:t>
                          </m:r>
                        </m:e>
                        <m:sub>
                          <m:r>
                            <a:rPr lang="en-US" altLang="ko-KR" sz="2000" b="0" i="0" smtClean="0">
                              <a:latin typeface="Cambria Math"/>
                              <a:ea typeface="Cambria Math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altLang="ko-KR" sz="2000" i="1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altLang="ko-KR" sz="2000" i="1">
                              <a:latin typeface="Cambria Math"/>
                              <a:ea typeface="Cambria Math"/>
                            </a:rPr>
                            <m:t>𝑋</m:t>
                          </m:r>
                        </m:e>
                        <m:sub>
                          <m:r>
                            <a:rPr lang="en-US" altLang="ko-KR" sz="2000" i="1">
                              <a:latin typeface="Cambria Math"/>
                              <a:ea typeface="Cambria Math"/>
                            </a:rPr>
                            <m:t>3</m:t>
                          </m:r>
                        </m:sub>
                      </m:sSub>
                    </m:oMath>
                  </a14:m>
                  <a:r>
                    <a:rPr lang="en-US" altLang="ko-KR" sz="2000" dirty="0">
                      <a:latin typeface="맑은 고딕" panose="020B0503020000020004" pitchFamily="50" charset="-127"/>
                      <a:ea typeface="맑은 고딕" panose="020B0503020000020004" pitchFamily="50" charset="-127"/>
                      <a:cs typeface="KoPubWorld돋움체 Light" pitchFamily="2" charset="-127"/>
                    </a:rPr>
                    <a:t> +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latin typeface="Cambria Math"/>
                              <a:ea typeface="Cambria Math"/>
                            </a:rPr>
                            <m:t>z</m:t>
                          </m:r>
                        </m:e>
                        <m:sub>
                          <m:r>
                            <a:rPr lang="en-US" altLang="ko-KR" sz="2000" b="0" i="0" smtClean="0">
                              <a:latin typeface="Cambria Math"/>
                              <a:ea typeface="Cambria Math"/>
                            </a:rPr>
                            <m:t>4</m:t>
                          </m:r>
                        </m:sub>
                      </m:sSub>
                      <m:sSub>
                        <m:sSubPr>
                          <m:ctrlPr>
                            <a:rPr lang="en-US" altLang="ko-KR" sz="2000" i="1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altLang="ko-KR" sz="2000" i="1">
                              <a:latin typeface="Cambria Math"/>
                              <a:ea typeface="Cambria Math"/>
                            </a:rPr>
                            <m:t>𝑋</m:t>
                          </m:r>
                        </m:e>
                        <m:sub>
                          <m:r>
                            <a:rPr lang="en-US" altLang="ko-KR" sz="2000" b="0" i="1" smtClean="0">
                              <a:latin typeface="Cambria Math"/>
                              <a:ea typeface="Cambria Math"/>
                            </a:rPr>
                            <m:t>4</m:t>
                          </m:r>
                        </m:sub>
                      </m:sSub>
                    </m:oMath>
                  </a14:m>
                  <a:r>
                    <a:rPr lang="ko-KR" altLang="en-US" sz="2000" dirty="0">
                      <a:latin typeface="맑은 고딕" panose="020B0503020000020004" pitchFamily="50" charset="-127"/>
                      <a:ea typeface="맑은 고딕" panose="020B0503020000020004" pitchFamily="50" charset="-127"/>
                      <a:cs typeface="KoPubWorld돋움체 Light" pitchFamily="2" charset="-127"/>
                    </a:rPr>
                    <a:t> </a:t>
                  </a:r>
                  <a:r>
                    <a:rPr lang="en-US" altLang="ko-KR" sz="2000" dirty="0">
                      <a:latin typeface="맑은 고딕" panose="020B0503020000020004" pitchFamily="50" charset="-127"/>
                      <a:ea typeface="맑은 고딕" panose="020B0503020000020004" pitchFamily="50" charset="-127"/>
                      <a:cs typeface="KoPubWorld돋움체 Light" pitchFamily="2" charset="-127"/>
                    </a:rPr>
                    <a:t>+ </a:t>
                  </a:r>
                  <a14:m>
                    <m:oMath xmlns:m="http://schemas.openxmlformats.org/officeDocument/2006/math">
                      <m:r>
                        <a:rPr lang="ko-KR" altLang="en-US" sz="2000" b="0" i="1" smtClean="0">
                          <a:latin typeface="Cambria Math"/>
                          <a:ea typeface="Cambria Math"/>
                        </a:rPr>
                        <m:t>𝜖</m:t>
                      </m:r>
                    </m:oMath>
                  </a14:m>
                  <a:r>
                    <a:rPr lang="ko-KR" altLang="en-US" sz="2000" dirty="0">
                      <a:latin typeface="맑은 고딕" panose="020B0503020000020004" pitchFamily="50" charset="-127"/>
                      <a:ea typeface="맑은 고딕" panose="020B0503020000020004" pitchFamily="50" charset="-127"/>
                      <a:cs typeface="KoPubWorld돋움체 Light" pitchFamily="2" charset="-127"/>
                    </a:rPr>
                    <a:t>  </a:t>
                  </a:r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7CE1CF4A-9563-4E49-B493-E2CB0C5C815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3843" y="1720790"/>
                  <a:ext cx="5662995" cy="400110"/>
                </a:xfrm>
                <a:prstGeom prst="rect">
                  <a:avLst/>
                </a:prstGeom>
                <a:blipFill>
                  <a:blip r:embed="rId2"/>
                  <a:stretch>
                    <a:fillRect l="-1076" t="-7576" b="-25758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xmlns="" id="{E260685A-6A80-414C-8301-5D0F1FBA2843}"/>
                </a:ext>
              </a:extLst>
            </p:cNvPr>
            <p:cNvSpPr/>
            <p:nvPr/>
          </p:nvSpPr>
          <p:spPr>
            <a:xfrm>
              <a:off x="623841" y="2264099"/>
              <a:ext cx="5434057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6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매출액에 대한 여러 영향들 </a:t>
              </a:r>
              <a:r>
                <a:rPr lang="ko-KR" altLang="en-US" sz="16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사이</a:t>
              </a:r>
              <a:r>
                <a:rPr lang="ko-KR" altLang="en-US" sz="16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의</a:t>
              </a:r>
              <a:r>
                <a:rPr lang="ko-KR" altLang="en-US" sz="16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6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관계를 나타내는 식</a:t>
              </a:r>
              <a:r>
                <a:rPr lang="en-US" altLang="ko-KR" sz="16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</a:p>
            <a:p>
              <a:r>
                <a:rPr lang="ko-KR" altLang="en-US" sz="1600" b="1" dirty="0" smtClean="0"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Light" pitchFamily="2" charset="-127"/>
                </a:rPr>
                <a:t>상관계수를 </a:t>
              </a:r>
              <a:r>
                <a:rPr lang="ko-KR" altLang="en-US" sz="1600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Light" pitchFamily="2" charset="-127"/>
                </a:rPr>
                <a:t>매출액의 가중치로 사용함</a:t>
              </a:r>
              <a:r>
                <a:rPr lang="en-US" altLang="ko-KR" sz="1600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Light" pitchFamily="2" charset="-127"/>
                </a:rPr>
                <a:t>.</a:t>
              </a: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xmlns="" id="{16FDE1A5-BC9D-431A-B1C7-28C849750851}"/>
                </a:ext>
              </a:extLst>
            </p:cNvPr>
            <p:cNvSpPr/>
            <p:nvPr/>
          </p:nvSpPr>
          <p:spPr>
            <a:xfrm>
              <a:off x="408891" y="1255176"/>
              <a:ext cx="3487860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 latinLnBrk="0"/>
              <a:r>
                <a:rPr lang="en-US" altLang="ko-KR" sz="2000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Light" pitchFamily="2" charset="-127"/>
                </a:rPr>
                <a:t>2. </a:t>
              </a:r>
              <a:r>
                <a:rPr lang="ko-KR" altLang="en-US" sz="2000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Light" pitchFamily="2" charset="-127"/>
                </a:rPr>
                <a:t>다중회귀분석 상관계수</a:t>
              </a:r>
              <a:endPara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itchFamily="2" charset="-127"/>
              </a:endParaRPr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xmlns="" id="{F2B71773-7ABC-45FD-A5AE-3758F173A26D}"/>
              </a:ext>
            </a:extLst>
          </p:cNvPr>
          <p:cNvGrpSpPr/>
          <p:nvPr/>
        </p:nvGrpSpPr>
        <p:grpSpPr>
          <a:xfrm>
            <a:off x="0" y="0"/>
            <a:ext cx="12192000" cy="710712"/>
            <a:chOff x="0" y="0"/>
            <a:chExt cx="12192000" cy="710712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xmlns="" id="{20EE111D-E742-49DA-A4A3-97D95AD960D2}"/>
                </a:ext>
              </a:extLst>
            </p:cNvPr>
            <p:cNvSpPr/>
            <p:nvPr/>
          </p:nvSpPr>
          <p:spPr>
            <a:xfrm>
              <a:off x="0" y="0"/>
              <a:ext cx="12192000" cy="691662"/>
            </a:xfrm>
            <a:prstGeom prst="rect">
              <a:avLst/>
            </a:prstGeom>
            <a:gradFill flip="none" rotWithShape="1">
              <a:gsLst>
                <a:gs pos="0">
                  <a:srgbClr val="C00000"/>
                </a:gs>
                <a:gs pos="100000">
                  <a:schemeClr val="accent3">
                    <a:lumMod val="7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400" b="1" dirty="0"/>
                <a:t>1-3) </a:t>
              </a:r>
              <a:r>
                <a:rPr lang="ko-KR" altLang="en-US" sz="2400" b="1" dirty="0"/>
                <a:t>통계적 분석모델 선정</a:t>
              </a:r>
              <a:r>
                <a:rPr lang="en-US" altLang="ko-KR" sz="2400" b="1" dirty="0"/>
                <a:t> #2</a:t>
              </a:r>
              <a:endParaRPr lang="ko-KR" altLang="en-US" sz="2400" b="1" dirty="0"/>
            </a:p>
          </p:txBody>
        </p:sp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xmlns="" id="{147B2BA9-3F76-4728-9011-3C0308CA1EF1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0712"/>
              <a:ext cx="12192000" cy="0"/>
            </a:xfrm>
            <a:prstGeom prst="line">
              <a:avLst/>
            </a:prstGeom>
            <a:ln w="38100">
              <a:gradFill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tx1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오른쪽 화살표 64">
            <a:extLst>
              <a:ext uri="{FF2B5EF4-FFF2-40B4-BE49-F238E27FC236}">
                <a16:creationId xmlns:a16="http://schemas.microsoft.com/office/drawing/2014/main" xmlns="" id="{8DE9A623-E378-42C0-8B90-996BC3A9B790}"/>
              </a:ext>
            </a:extLst>
          </p:cNvPr>
          <p:cNvSpPr/>
          <p:nvPr/>
        </p:nvSpPr>
        <p:spPr>
          <a:xfrm>
            <a:off x="6954927" y="4752362"/>
            <a:ext cx="733674" cy="513060"/>
          </a:xfrm>
          <a:prstGeom prst="rightArrow">
            <a:avLst/>
          </a:prstGeom>
          <a:gradFill flip="none" rotWithShape="1">
            <a:gsLst>
              <a:gs pos="4000">
                <a:srgbClr val="C00101"/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765946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 rot="2700000">
            <a:off x="2201569" y="2461493"/>
            <a:ext cx="972889" cy="972889"/>
          </a:xfrm>
          <a:prstGeom prst="rect">
            <a:avLst/>
          </a:prstGeom>
          <a:noFill/>
          <a:ln>
            <a:solidFill>
              <a:srgbClr val="A6001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2817596" y="3058017"/>
            <a:ext cx="439318" cy="485228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2851820" y="2972452"/>
            <a:ext cx="4711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A60014"/>
                </a:solidFill>
                <a:ea typeface="KoPub돋움체 Bold" panose="00000800000000000000" pitchFamily="2" charset="-127"/>
              </a:rPr>
              <a:t>2.</a:t>
            </a:r>
            <a:endParaRPr lang="ko-KR" altLang="en-US" sz="2800" dirty="0">
              <a:solidFill>
                <a:srgbClr val="A60014"/>
              </a:solidFill>
              <a:ea typeface="KoPub돋움체 Bold" panose="00000800000000000000" pitchFamily="2" charset="-127"/>
            </a:endParaRPr>
          </a:p>
        </p:txBody>
      </p:sp>
      <p:cxnSp>
        <p:nvCxnSpPr>
          <p:cNvPr id="18" name="직선 연결선 17"/>
          <p:cNvCxnSpPr>
            <a:cxnSpLocks/>
          </p:cNvCxnSpPr>
          <p:nvPr/>
        </p:nvCxnSpPr>
        <p:spPr>
          <a:xfrm>
            <a:off x="8088923" y="3401226"/>
            <a:ext cx="4103077" cy="0"/>
          </a:xfrm>
          <a:prstGeom prst="line">
            <a:avLst/>
          </a:prstGeom>
          <a:ln>
            <a:solidFill>
              <a:srgbClr val="A600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0" y="3401226"/>
            <a:ext cx="2093720" cy="0"/>
          </a:xfrm>
          <a:prstGeom prst="line">
            <a:avLst/>
          </a:prstGeom>
          <a:ln>
            <a:solidFill>
              <a:srgbClr val="A600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375949" y="2967479"/>
            <a:ext cx="7701626" cy="646331"/>
          </a:xfrm>
          <a:prstGeom prst="rect">
            <a:avLst/>
          </a:prstGeom>
          <a:solidFill>
            <a:srgbClr val="F7F7F7"/>
          </a:solidFill>
        </p:spPr>
        <p:txBody>
          <a:bodyPr wrap="square" rtlCol="0">
            <a:spAutoFit/>
          </a:bodyPr>
          <a:lstStyle/>
          <a:p>
            <a:r>
              <a:rPr lang="ko-KR" altLang="en-US" sz="3600" b="1" spc="-150" dirty="0">
                <a:solidFill>
                  <a:srgbClr val="4E4E4E"/>
                </a:solidFill>
                <a:latin typeface="+mn-ea"/>
              </a:rPr>
              <a:t>창업자에게 편리하고 최적화된 서비스</a:t>
            </a:r>
            <a:endParaRPr lang="en-US" altLang="ko-KR" sz="3600" b="1" spc="-150" dirty="0">
              <a:solidFill>
                <a:srgbClr val="4E4E4E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22314750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2" grpId="0"/>
      <p:bldP spid="1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545"/>
          <a:stretch/>
        </p:blipFill>
        <p:spPr bwMode="auto">
          <a:xfrm>
            <a:off x="880976" y="1030209"/>
            <a:ext cx="1580095" cy="537059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27" name="Picture 3"/>
          <p:cNvPicPr preferRelativeResize="0">
            <a:picLocks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49128"/>
          <a:stretch/>
        </p:blipFill>
        <p:spPr bwMode="auto">
          <a:xfrm>
            <a:off x="5408857" y="980918"/>
            <a:ext cx="5400000" cy="10477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모서리가 둥근 직사각형 3"/>
          <p:cNvSpPr/>
          <p:nvPr/>
        </p:nvSpPr>
        <p:spPr>
          <a:xfrm>
            <a:off x="1285053" y="2919046"/>
            <a:ext cx="1398757" cy="2039814"/>
          </a:xfrm>
          <a:prstGeom prst="roundRect">
            <a:avLst/>
          </a:prstGeom>
          <a:noFill/>
          <a:ln w="57150">
            <a:solidFill>
              <a:schemeClr val="accent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1028" name="Picture 4"/>
          <p:cNvPicPr preferRelativeResize="0"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543" y="1034493"/>
            <a:ext cx="1580400" cy="53712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42" name="모서리가 둥근 직사각형 41"/>
          <p:cNvSpPr/>
          <p:nvPr/>
        </p:nvSpPr>
        <p:spPr>
          <a:xfrm>
            <a:off x="3629465" y="2286000"/>
            <a:ext cx="1154477" cy="3282462"/>
          </a:xfrm>
          <a:prstGeom prst="roundRect">
            <a:avLst/>
          </a:prstGeom>
          <a:noFill/>
          <a:ln w="57150">
            <a:solidFill>
              <a:schemeClr val="accent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3" name="Picture 3"/>
          <p:cNvPicPr preferRelativeResize="0">
            <a:picLocks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26" r="1"/>
          <a:stretch/>
        </p:blipFill>
        <p:spPr bwMode="auto">
          <a:xfrm>
            <a:off x="5408857" y="2286000"/>
            <a:ext cx="5400000" cy="10477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1" name="모서리가 둥근 직사각형 50"/>
          <p:cNvSpPr/>
          <p:nvPr/>
        </p:nvSpPr>
        <p:spPr>
          <a:xfrm>
            <a:off x="5250047" y="1504793"/>
            <a:ext cx="5776686" cy="2039814"/>
          </a:xfrm>
          <a:prstGeom prst="roundRect">
            <a:avLst/>
          </a:prstGeom>
          <a:noFill/>
          <a:ln w="57150">
            <a:solidFill>
              <a:schemeClr val="accent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3" name="모서리가 둥근 직사각형 52"/>
          <p:cNvSpPr/>
          <p:nvPr/>
        </p:nvSpPr>
        <p:spPr>
          <a:xfrm>
            <a:off x="5250047" y="4360986"/>
            <a:ext cx="5776686" cy="2039814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solidFill>
                  <a:schemeClr val="tx1"/>
                </a:solidFill>
              </a:rPr>
              <a:t>업종 중분류</a:t>
            </a:r>
            <a:r>
              <a:rPr lang="en-US" altLang="ko-KR" sz="2400" b="1" dirty="0">
                <a:solidFill>
                  <a:schemeClr val="tx1"/>
                </a:solidFill>
              </a:rPr>
              <a:t>(45</a:t>
            </a:r>
            <a:r>
              <a:rPr lang="ko-KR" altLang="en-US" sz="2400" b="1" dirty="0">
                <a:solidFill>
                  <a:schemeClr val="tx1"/>
                </a:solidFill>
              </a:rPr>
              <a:t>개</a:t>
            </a:r>
            <a:r>
              <a:rPr lang="en-US" altLang="ko-KR" sz="2400" b="1" dirty="0">
                <a:solidFill>
                  <a:schemeClr val="tx1"/>
                </a:solidFill>
              </a:rPr>
              <a:t>)</a:t>
            </a:r>
          </a:p>
          <a:p>
            <a:pPr algn="ctr"/>
            <a:r>
              <a:rPr lang="ko-KR" altLang="en-US" sz="2400" b="1" dirty="0">
                <a:solidFill>
                  <a:schemeClr val="tx1"/>
                </a:solidFill>
              </a:rPr>
              <a:t>전체 상권지역</a:t>
            </a:r>
            <a:r>
              <a:rPr lang="en-US" altLang="ko-KR" sz="2400" b="1" dirty="0">
                <a:solidFill>
                  <a:schemeClr val="tx1"/>
                </a:solidFill>
              </a:rPr>
              <a:t>(1496</a:t>
            </a:r>
            <a:r>
              <a:rPr lang="ko-KR" altLang="en-US" sz="2400" b="1" dirty="0">
                <a:solidFill>
                  <a:schemeClr val="tx1"/>
                </a:solidFill>
              </a:rPr>
              <a:t>개</a:t>
            </a:r>
            <a:r>
              <a:rPr lang="en-US" altLang="ko-KR" sz="2400" b="1" dirty="0">
                <a:solidFill>
                  <a:schemeClr val="tx1"/>
                </a:solidFill>
              </a:rPr>
              <a:t>)</a:t>
            </a:r>
          </a:p>
          <a:p>
            <a:pPr algn="ctr"/>
            <a:r>
              <a:rPr lang="ko-KR" altLang="en-US" sz="2400" b="1" dirty="0">
                <a:solidFill>
                  <a:schemeClr val="tx1"/>
                </a:solidFill>
              </a:rPr>
              <a:t>분석보고서 종류</a:t>
            </a:r>
            <a:r>
              <a:rPr lang="en-US" altLang="ko-KR" sz="2400" b="1" dirty="0">
                <a:solidFill>
                  <a:schemeClr val="tx1"/>
                </a:solidFill>
              </a:rPr>
              <a:t>(6</a:t>
            </a:r>
            <a:r>
              <a:rPr lang="ko-KR" altLang="en-US" sz="2400" b="1" dirty="0">
                <a:solidFill>
                  <a:schemeClr val="tx1"/>
                </a:solidFill>
              </a:rPr>
              <a:t>개</a:t>
            </a:r>
            <a:r>
              <a:rPr lang="en-US" altLang="ko-KR" sz="2400" b="1" dirty="0">
                <a:solidFill>
                  <a:schemeClr val="tx1"/>
                </a:solidFill>
              </a:rPr>
              <a:t>)</a:t>
            </a:r>
          </a:p>
          <a:p>
            <a:pPr algn="ctr"/>
            <a:endParaRPr lang="en-US" altLang="ko-KR" sz="2400" b="1" dirty="0">
              <a:solidFill>
                <a:schemeClr val="tx1"/>
              </a:solidFill>
            </a:endParaRPr>
          </a:p>
          <a:p>
            <a:pPr algn="ctr"/>
            <a:r>
              <a:rPr lang="en-US" altLang="ko-KR" sz="2400" b="1" dirty="0">
                <a:solidFill>
                  <a:schemeClr val="tx1"/>
                </a:solidFill>
              </a:rPr>
              <a:t>45 × 1,496 × 6 = </a:t>
            </a:r>
            <a:r>
              <a:rPr lang="en-US" altLang="ko-KR" sz="2400" b="1" dirty="0">
                <a:solidFill>
                  <a:srgbClr val="C00000"/>
                </a:solidFill>
              </a:rPr>
              <a:t>403,920(Click)</a:t>
            </a: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xmlns="" id="{4087DCC1-E145-4072-AA60-142540943F03}"/>
              </a:ext>
            </a:extLst>
          </p:cNvPr>
          <p:cNvGrpSpPr/>
          <p:nvPr/>
        </p:nvGrpSpPr>
        <p:grpSpPr>
          <a:xfrm>
            <a:off x="0" y="0"/>
            <a:ext cx="12192000" cy="710712"/>
            <a:chOff x="0" y="0"/>
            <a:chExt cx="12192000" cy="710712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xmlns="" id="{B1BBDC7C-6A64-4A5B-8DB7-34A32D282116}"/>
                </a:ext>
              </a:extLst>
            </p:cNvPr>
            <p:cNvSpPr/>
            <p:nvPr/>
          </p:nvSpPr>
          <p:spPr>
            <a:xfrm>
              <a:off x="0" y="0"/>
              <a:ext cx="12192000" cy="691662"/>
            </a:xfrm>
            <a:prstGeom prst="rect">
              <a:avLst/>
            </a:prstGeom>
            <a:gradFill flip="none" rotWithShape="1">
              <a:gsLst>
                <a:gs pos="0">
                  <a:srgbClr val="C00000"/>
                </a:gs>
                <a:gs pos="100000">
                  <a:schemeClr val="accent3">
                    <a:lumMod val="7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400" b="1" dirty="0"/>
                <a:t>2-1) </a:t>
              </a:r>
              <a:r>
                <a:rPr lang="ko-KR" altLang="en-US" sz="2400" b="1" dirty="0"/>
                <a:t>서울특별시 상권분석 서비스의 문제점 </a:t>
              </a:r>
              <a:r>
                <a:rPr lang="en-US" altLang="ko-KR" sz="2400" b="1" dirty="0"/>
                <a:t>#2</a:t>
              </a:r>
              <a:endParaRPr lang="ko-KR" altLang="en-US" sz="2400" b="1" dirty="0"/>
            </a:p>
          </p:txBody>
        </p: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xmlns="" id="{6CE4F900-9CBC-4511-A171-135BF3D038C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0712"/>
              <a:ext cx="12192000" cy="0"/>
            </a:xfrm>
            <a:prstGeom prst="line">
              <a:avLst/>
            </a:prstGeom>
            <a:ln w="38100">
              <a:gradFill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tx1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5003908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2" grpId="0" animBg="1"/>
      <p:bldP spid="51" grpId="0" animBg="1"/>
      <p:bldP spid="53" grpId="0" animBg="1"/>
    </p:bldLst>
  </p:timing>
</p:sld>
</file>

<file path=ppt/theme/theme1.xml><?xml version="1.0" encoding="utf-8"?>
<a:theme xmlns:a="http://schemas.openxmlformats.org/drawingml/2006/main" name="Office 테마">
  <a:themeElements>
    <a:clrScheme name="진홍색">
      <a:dk1>
        <a:sysClr val="windowText" lastClr="000000"/>
      </a:dk1>
      <a:lt1>
        <a:sysClr val="window" lastClr="FFFFFF"/>
      </a:lt1>
      <a:dk2>
        <a:srgbClr val="505046"/>
      </a:dk2>
      <a:lt2>
        <a:srgbClr val="EEECE1"/>
      </a:lt2>
      <a:accent1>
        <a:srgbClr val="E84C22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CC9900"/>
      </a:hlink>
      <a:folHlink>
        <a:srgbClr val="666699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solidFill>
            <a:schemeClr val="accent6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50800">
          <a:solidFill>
            <a:srgbClr val="A60014"/>
          </a:solidFill>
          <a:tailEnd type="arrow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4292</TotalTime>
  <Words>2639</Words>
  <Application>Microsoft Office PowerPoint</Application>
  <PresentationFormat>사용자 지정</PresentationFormat>
  <Paragraphs>835</Paragraphs>
  <Slides>28</Slides>
  <Notes>7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8" baseType="lpstr">
      <vt:lpstr>굴림</vt:lpstr>
      <vt:lpstr>Arial</vt:lpstr>
      <vt:lpstr>KoPubWorld돋움체 Light</vt:lpstr>
      <vt:lpstr>Cambria Math</vt:lpstr>
      <vt:lpstr>맑은 고딕</vt:lpstr>
      <vt:lpstr>KoPub돋움체 Bold</vt:lpstr>
      <vt:lpstr>Wingdings</vt:lpstr>
      <vt:lpstr>KoPubWorld돋움체 Bold</vt:lpstr>
      <vt:lpstr>KoPubWorld돋움체 Medium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크레벅스</dc:creator>
  <cp:lastModifiedBy>709-000</cp:lastModifiedBy>
  <cp:revision>255</cp:revision>
  <dcterms:created xsi:type="dcterms:W3CDTF">2017-10-09T08:17:41Z</dcterms:created>
  <dcterms:modified xsi:type="dcterms:W3CDTF">2019-11-04T00:23:42Z</dcterms:modified>
</cp:coreProperties>
</file>